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73" r:id="rId4"/>
    <p:sldId id="290" r:id="rId5"/>
    <p:sldId id="291" r:id="rId6"/>
    <p:sldId id="279" r:id="rId7"/>
    <p:sldId id="262" r:id="rId8"/>
    <p:sldId id="277" r:id="rId9"/>
    <p:sldId id="295" r:id="rId10"/>
    <p:sldId id="297" r:id="rId11"/>
    <p:sldId id="294" r:id="rId12"/>
    <p:sldId id="278" r:id="rId13"/>
    <p:sldId id="282" r:id="rId14"/>
    <p:sldId id="298" r:id="rId15"/>
    <p:sldId id="299" r:id="rId16"/>
    <p:sldId id="300" r:id="rId17"/>
    <p:sldId id="301" r:id="rId18"/>
    <p:sldId id="302" r:id="rId19"/>
    <p:sldId id="303" r:id="rId20"/>
    <p:sldId id="304" r:id="rId21"/>
    <p:sldId id="305" r:id="rId22"/>
    <p:sldId id="306"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26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17" autoAdjust="0"/>
    <p:restoredTop sz="94660"/>
  </p:normalViewPr>
  <p:slideViewPr>
    <p:cSldViewPr snapToGrid="0">
      <p:cViewPr varScale="1">
        <p:scale>
          <a:sx n="72" d="100"/>
          <a:sy n="72" d="100"/>
        </p:scale>
        <p:origin x="7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1/21/2021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1/21/2021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219039" y="4480889"/>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322440" y="3265717"/>
            <a:ext cx="7246994"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Web Site ile Öğrencilerin Apart,</a:t>
            </a:r>
            <a:b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Yurt ve Ev Bulması</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86308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Samet Işıksal 1711404094</a:t>
            </a:r>
          </a:p>
          <a:p>
            <a:r>
              <a:rPr lang="tr-TR" dirty="0">
                <a:solidFill>
                  <a:schemeClr val="tx1"/>
                </a:solidFill>
              </a:rPr>
              <a:t>Tarih                            :22/01/2021</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3733704" y="220589"/>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2636723" y="1015017"/>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 </a:t>
            </a:r>
            <a:endParaRPr lang="en-US" b="1" dirty="0">
              <a:ln/>
              <a:solidFill>
                <a:schemeClr val="accent3"/>
              </a:solidFill>
            </a:endParaRPr>
          </a:p>
        </p:txBody>
      </p:sp>
      <p:pic>
        <p:nvPicPr>
          <p:cNvPr id="2052" name="Picture 4" descr="Post Graduate Studies in Sweden - Studying in Sweden">
            <a:extLst>
              <a:ext uri="{FF2B5EF4-FFF2-40B4-BE49-F238E27FC236}">
                <a16:creationId xmlns:a16="http://schemas.microsoft.com/office/drawing/2014/main" id="{FB585F9F-4492-4F20-B904-5C6C7CEAA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474" y="32995"/>
            <a:ext cx="3920838" cy="2520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663B1-4C2F-40BE-B75F-1E607E8E2877}"/>
              </a:ext>
            </a:extLst>
          </p:cNvPr>
          <p:cNvSpPr>
            <a:spLocks noGrp="1"/>
          </p:cNvSpPr>
          <p:nvPr>
            <p:ph type="title"/>
          </p:nvPr>
        </p:nvSpPr>
        <p:spPr/>
        <p:txBody>
          <a:bodyPr/>
          <a:lstStyle/>
          <a:p>
            <a:r>
              <a:rPr lang="tr-TR" dirty="0"/>
              <a:t>Web Site </a:t>
            </a:r>
            <a:r>
              <a:rPr lang="tr-TR" dirty="0" err="1"/>
              <a:t>Arayüzleri</a:t>
            </a:r>
            <a:endParaRPr lang="tr-TR" dirty="0"/>
          </a:p>
        </p:txBody>
      </p:sp>
      <p:sp>
        <p:nvSpPr>
          <p:cNvPr id="4" name="İçerik Yer Tutucusu 3">
            <a:extLst>
              <a:ext uri="{FF2B5EF4-FFF2-40B4-BE49-F238E27FC236}">
                <a16:creationId xmlns:a16="http://schemas.microsoft.com/office/drawing/2014/main" id="{23E6815C-DA99-4FE5-AE20-7446683391CF}"/>
              </a:ext>
            </a:extLst>
          </p:cNvPr>
          <p:cNvSpPr>
            <a:spLocks noGrp="1"/>
          </p:cNvSpPr>
          <p:nvPr>
            <p:ph sz="half" idx="2"/>
          </p:nvPr>
        </p:nvSpPr>
        <p:spPr>
          <a:xfrm>
            <a:off x="7190747" y="2080592"/>
            <a:ext cx="4313864" cy="3777622"/>
          </a:xfrm>
        </p:spPr>
        <p:txBody>
          <a:bodyPr/>
          <a:lstStyle/>
          <a:p>
            <a:r>
              <a:rPr lang="tr-TR" dirty="0"/>
              <a:t>Evine Arkadaş Bul Sayfası</a:t>
            </a:r>
          </a:p>
          <a:p>
            <a:r>
              <a:rPr lang="tr-TR" dirty="0"/>
              <a:t>Evi olan öğrencilerin, evini paylaşmak amacıyla öğrenci bulması için ilan verdiği sayfadır. Bu ilanlar yardımıyla ev arayan öğrenciler ve evi paylaşmak isteyen öğrenciler iletişim kurabilecektir. </a:t>
            </a:r>
          </a:p>
        </p:txBody>
      </p:sp>
      <p:sp>
        <p:nvSpPr>
          <p:cNvPr id="5" name="Slayt Numarası Yer Tutucusu 4">
            <a:extLst>
              <a:ext uri="{FF2B5EF4-FFF2-40B4-BE49-F238E27FC236}">
                <a16:creationId xmlns:a16="http://schemas.microsoft.com/office/drawing/2014/main" id="{E62EBE36-C331-45B3-A1F5-9AF6E498D81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0" name="Metin kutusu 9">
            <a:extLst>
              <a:ext uri="{FF2B5EF4-FFF2-40B4-BE49-F238E27FC236}">
                <a16:creationId xmlns:a16="http://schemas.microsoft.com/office/drawing/2014/main" id="{A0DC58CE-54C2-46E1-AB69-79B087C5BCC4}"/>
              </a:ext>
            </a:extLst>
          </p:cNvPr>
          <p:cNvSpPr txBox="1"/>
          <p:nvPr/>
        </p:nvSpPr>
        <p:spPr>
          <a:xfrm>
            <a:off x="2592924" y="5141843"/>
            <a:ext cx="3082718" cy="523220"/>
          </a:xfrm>
          <a:prstGeom prst="rect">
            <a:avLst/>
          </a:prstGeom>
          <a:noFill/>
        </p:spPr>
        <p:txBody>
          <a:bodyPr wrap="square" rtlCol="0">
            <a:spAutoFit/>
          </a:bodyPr>
          <a:lstStyle/>
          <a:p>
            <a:r>
              <a:rPr lang="tr-TR" sz="1400" b="1" dirty="0"/>
              <a:t>Şekil 8</a:t>
            </a:r>
            <a:r>
              <a:rPr lang="tr-TR" sz="1400" dirty="0"/>
              <a:t>. Evine Arkadaş Bul Sayfası</a:t>
            </a:r>
          </a:p>
          <a:p>
            <a:endParaRPr lang="tr-TR" sz="1400" dirty="0"/>
          </a:p>
        </p:txBody>
      </p:sp>
      <p:pic>
        <p:nvPicPr>
          <p:cNvPr id="14" name="İçerik Yer Tutucusu 13">
            <a:extLst>
              <a:ext uri="{FF2B5EF4-FFF2-40B4-BE49-F238E27FC236}">
                <a16:creationId xmlns:a16="http://schemas.microsoft.com/office/drawing/2014/main" id="{B48E9858-A06B-4EED-98CE-98598F4B9D75}"/>
              </a:ext>
            </a:extLst>
          </p:cNvPr>
          <p:cNvPicPr>
            <a:picLocks noGrp="1" noChangeAspect="1"/>
          </p:cNvPicPr>
          <p:nvPr>
            <p:ph sz="half" idx="1"/>
          </p:nvPr>
        </p:nvPicPr>
        <p:blipFill>
          <a:blip r:embed="rId2"/>
          <a:stretch>
            <a:fillRect/>
          </a:stretch>
        </p:blipFill>
        <p:spPr>
          <a:xfrm>
            <a:off x="1510829" y="1904999"/>
            <a:ext cx="5246463" cy="3048001"/>
          </a:xfrm>
        </p:spPr>
      </p:pic>
    </p:spTree>
    <p:extLst>
      <p:ext uri="{BB962C8B-B14F-4D97-AF65-F5344CB8AC3E}">
        <p14:creationId xmlns:p14="http://schemas.microsoft.com/office/powerpoint/2010/main" val="386163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663B1-4C2F-40BE-B75F-1E607E8E2877}"/>
              </a:ext>
            </a:extLst>
          </p:cNvPr>
          <p:cNvSpPr>
            <a:spLocks noGrp="1"/>
          </p:cNvSpPr>
          <p:nvPr>
            <p:ph type="title"/>
          </p:nvPr>
        </p:nvSpPr>
        <p:spPr/>
        <p:txBody>
          <a:bodyPr/>
          <a:lstStyle/>
          <a:p>
            <a:r>
              <a:rPr lang="tr-TR" dirty="0"/>
              <a:t>Web Site </a:t>
            </a:r>
            <a:r>
              <a:rPr lang="tr-TR" dirty="0" err="1"/>
              <a:t>Arayüzleri</a:t>
            </a:r>
            <a:endParaRPr lang="tr-TR" dirty="0"/>
          </a:p>
        </p:txBody>
      </p:sp>
      <p:pic>
        <p:nvPicPr>
          <p:cNvPr id="7" name="İçerik Yer Tutucusu 6">
            <a:extLst>
              <a:ext uri="{FF2B5EF4-FFF2-40B4-BE49-F238E27FC236}">
                <a16:creationId xmlns:a16="http://schemas.microsoft.com/office/drawing/2014/main" id="{5F65511E-A0B3-4784-ADDE-D175DA4550F0}"/>
              </a:ext>
            </a:extLst>
          </p:cNvPr>
          <p:cNvPicPr>
            <a:picLocks noGrp="1" noChangeAspect="1"/>
          </p:cNvPicPr>
          <p:nvPr>
            <p:ph sz="half" idx="1"/>
          </p:nvPr>
        </p:nvPicPr>
        <p:blipFill>
          <a:blip r:embed="rId2"/>
          <a:stretch>
            <a:fillRect/>
          </a:stretch>
        </p:blipFill>
        <p:spPr>
          <a:xfrm>
            <a:off x="1225105" y="1905000"/>
            <a:ext cx="5823662" cy="3599605"/>
          </a:xfrm>
        </p:spPr>
      </p:pic>
      <p:sp>
        <p:nvSpPr>
          <p:cNvPr id="4" name="İçerik Yer Tutucusu 3">
            <a:extLst>
              <a:ext uri="{FF2B5EF4-FFF2-40B4-BE49-F238E27FC236}">
                <a16:creationId xmlns:a16="http://schemas.microsoft.com/office/drawing/2014/main" id="{23E6815C-DA99-4FE5-AE20-7446683391CF}"/>
              </a:ext>
            </a:extLst>
          </p:cNvPr>
          <p:cNvSpPr>
            <a:spLocks noGrp="1"/>
          </p:cNvSpPr>
          <p:nvPr>
            <p:ph sz="half" idx="2"/>
          </p:nvPr>
        </p:nvSpPr>
        <p:spPr/>
        <p:txBody>
          <a:bodyPr/>
          <a:lstStyle/>
          <a:p>
            <a:r>
              <a:rPr lang="tr-TR" dirty="0"/>
              <a:t>İletişim Sayfası</a:t>
            </a:r>
          </a:p>
          <a:p>
            <a:r>
              <a:rPr lang="tr-TR" dirty="0"/>
              <a:t>Sitemizdeki herhangi bir sorunun , şikayetin , önerilerin bize iletileceği bölümdür. Kullanıcılar iletişim sayfasında bulunan formu doldurarak bizimle iletişim kurabilmektedir.</a:t>
            </a:r>
          </a:p>
        </p:txBody>
      </p:sp>
      <p:sp>
        <p:nvSpPr>
          <p:cNvPr id="5" name="Slayt Numarası Yer Tutucusu 4">
            <a:extLst>
              <a:ext uri="{FF2B5EF4-FFF2-40B4-BE49-F238E27FC236}">
                <a16:creationId xmlns:a16="http://schemas.microsoft.com/office/drawing/2014/main" id="{E62EBE36-C331-45B3-A1F5-9AF6E498D81C}"/>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Metin kutusu 2">
            <a:extLst>
              <a:ext uri="{FF2B5EF4-FFF2-40B4-BE49-F238E27FC236}">
                <a16:creationId xmlns:a16="http://schemas.microsoft.com/office/drawing/2014/main" id="{A462C41B-CFE6-4ACC-B944-BE4310AA2F82}"/>
              </a:ext>
            </a:extLst>
          </p:cNvPr>
          <p:cNvSpPr txBox="1"/>
          <p:nvPr/>
        </p:nvSpPr>
        <p:spPr>
          <a:xfrm>
            <a:off x="3037005" y="5733478"/>
            <a:ext cx="2199861" cy="523220"/>
          </a:xfrm>
          <a:prstGeom prst="rect">
            <a:avLst/>
          </a:prstGeom>
          <a:noFill/>
        </p:spPr>
        <p:txBody>
          <a:bodyPr wrap="square" rtlCol="0">
            <a:spAutoFit/>
          </a:bodyPr>
          <a:lstStyle/>
          <a:p>
            <a:r>
              <a:rPr lang="tr-TR" sz="1400" b="1" dirty="0"/>
              <a:t>Şekil 9</a:t>
            </a:r>
            <a:r>
              <a:rPr lang="tr-TR" sz="1400" dirty="0"/>
              <a:t>. İletişim Sayfası</a:t>
            </a:r>
          </a:p>
          <a:p>
            <a:endParaRPr lang="tr-TR" sz="1400" dirty="0"/>
          </a:p>
        </p:txBody>
      </p:sp>
    </p:spTree>
    <p:extLst>
      <p:ext uri="{BB962C8B-B14F-4D97-AF65-F5344CB8AC3E}">
        <p14:creationId xmlns:p14="http://schemas.microsoft.com/office/powerpoint/2010/main" val="312747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8911B3-CEF8-449E-9968-BE3CFD684385}"/>
              </a:ext>
            </a:extLst>
          </p:cNvPr>
          <p:cNvSpPr>
            <a:spLocks noGrp="1"/>
          </p:cNvSpPr>
          <p:nvPr>
            <p:ph type="title"/>
          </p:nvPr>
        </p:nvSpPr>
        <p:spPr/>
        <p:txBody>
          <a:bodyPr/>
          <a:lstStyle/>
          <a:p>
            <a:r>
              <a:rPr lang="tr-TR" dirty="0"/>
              <a:t>Web Site </a:t>
            </a:r>
            <a:r>
              <a:rPr lang="tr-TR" dirty="0" err="1"/>
              <a:t>Arayüzleri</a:t>
            </a:r>
            <a:endParaRPr lang="tr-TR" dirty="0"/>
          </a:p>
        </p:txBody>
      </p:sp>
      <p:sp>
        <p:nvSpPr>
          <p:cNvPr id="4" name="İçerik Yer Tutucusu 3">
            <a:extLst>
              <a:ext uri="{FF2B5EF4-FFF2-40B4-BE49-F238E27FC236}">
                <a16:creationId xmlns:a16="http://schemas.microsoft.com/office/drawing/2014/main" id="{A4447A18-A5B8-4635-9995-7CDA4FB82A6D}"/>
              </a:ext>
            </a:extLst>
          </p:cNvPr>
          <p:cNvSpPr>
            <a:spLocks noGrp="1"/>
          </p:cNvSpPr>
          <p:nvPr>
            <p:ph sz="half" idx="2"/>
          </p:nvPr>
        </p:nvSpPr>
        <p:spPr>
          <a:xfrm>
            <a:off x="7190747" y="2247060"/>
            <a:ext cx="4313864" cy="3777622"/>
          </a:xfrm>
        </p:spPr>
        <p:txBody>
          <a:bodyPr/>
          <a:lstStyle/>
          <a:p>
            <a:r>
              <a:rPr lang="tr-TR" dirty="0"/>
              <a:t>Tüm İlanlar Sayfası</a:t>
            </a:r>
          </a:p>
          <a:p>
            <a:r>
              <a:rPr lang="tr-TR" dirty="0"/>
              <a:t>Üyelerin kendilerine uygun ev veya kendilerine uygun ev arkadaşı arayanların ilanlarının listelendiği sayfa.</a:t>
            </a:r>
          </a:p>
        </p:txBody>
      </p:sp>
      <p:sp>
        <p:nvSpPr>
          <p:cNvPr id="5" name="Slayt Numarası Yer Tutucusu 4">
            <a:extLst>
              <a:ext uri="{FF2B5EF4-FFF2-40B4-BE49-F238E27FC236}">
                <a16:creationId xmlns:a16="http://schemas.microsoft.com/office/drawing/2014/main" id="{9ED2AF38-DCAD-471D-B230-359600917C09}"/>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9" name="İçerik Yer Tutucusu 8">
            <a:extLst>
              <a:ext uri="{FF2B5EF4-FFF2-40B4-BE49-F238E27FC236}">
                <a16:creationId xmlns:a16="http://schemas.microsoft.com/office/drawing/2014/main" id="{8DE73DFB-8E6C-48C4-85F6-070BB800B441}"/>
              </a:ext>
            </a:extLst>
          </p:cNvPr>
          <p:cNvPicPr>
            <a:picLocks noGrp="1" noChangeAspect="1"/>
          </p:cNvPicPr>
          <p:nvPr>
            <p:ph sz="half" idx="1"/>
          </p:nvPr>
        </p:nvPicPr>
        <p:blipFill>
          <a:blip r:embed="rId2"/>
          <a:stretch>
            <a:fillRect/>
          </a:stretch>
        </p:blipFill>
        <p:spPr>
          <a:xfrm>
            <a:off x="1626473" y="2126222"/>
            <a:ext cx="5275977" cy="3121639"/>
          </a:xfrm>
        </p:spPr>
      </p:pic>
      <p:sp>
        <p:nvSpPr>
          <p:cNvPr id="10" name="Metin kutusu 9">
            <a:extLst>
              <a:ext uri="{FF2B5EF4-FFF2-40B4-BE49-F238E27FC236}">
                <a16:creationId xmlns:a16="http://schemas.microsoft.com/office/drawing/2014/main" id="{3821A777-7582-4CEB-A290-4D0D474B5423}"/>
              </a:ext>
            </a:extLst>
          </p:cNvPr>
          <p:cNvSpPr txBox="1"/>
          <p:nvPr/>
        </p:nvSpPr>
        <p:spPr>
          <a:xfrm>
            <a:off x="2866356" y="5469083"/>
            <a:ext cx="3379304" cy="523220"/>
          </a:xfrm>
          <a:prstGeom prst="rect">
            <a:avLst/>
          </a:prstGeom>
          <a:noFill/>
        </p:spPr>
        <p:txBody>
          <a:bodyPr wrap="square" rtlCol="0">
            <a:spAutoFit/>
          </a:bodyPr>
          <a:lstStyle/>
          <a:p>
            <a:r>
              <a:rPr lang="tr-TR" sz="1400" b="1" dirty="0"/>
              <a:t>Şekil 10</a:t>
            </a:r>
            <a:r>
              <a:rPr lang="tr-TR" sz="1400" dirty="0"/>
              <a:t>. Tüm İlanlar Sayfası</a:t>
            </a:r>
          </a:p>
          <a:p>
            <a:endParaRPr lang="tr-TR" sz="1400" dirty="0"/>
          </a:p>
        </p:txBody>
      </p:sp>
    </p:spTree>
    <p:extLst>
      <p:ext uri="{BB962C8B-B14F-4D97-AF65-F5344CB8AC3E}">
        <p14:creationId xmlns:p14="http://schemas.microsoft.com/office/powerpoint/2010/main" val="4111694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Web Site </a:t>
            </a:r>
            <a:r>
              <a:rPr lang="tr-TR" dirty="0" err="1"/>
              <a:t>Arayüzleri</a:t>
            </a:r>
            <a:endParaRPr lang="tr-TR" dirty="0"/>
          </a:p>
        </p:txBody>
      </p:sp>
      <p:pic>
        <p:nvPicPr>
          <p:cNvPr id="7" name="İçerik Yer Tutucusu 6">
            <a:extLst>
              <a:ext uri="{FF2B5EF4-FFF2-40B4-BE49-F238E27FC236}">
                <a16:creationId xmlns:a16="http://schemas.microsoft.com/office/drawing/2014/main" id="{60CAA5DB-8BC0-4F14-98F9-06104BF00712}"/>
              </a:ext>
            </a:extLst>
          </p:cNvPr>
          <p:cNvPicPr>
            <a:picLocks noGrp="1" noChangeAspect="1"/>
          </p:cNvPicPr>
          <p:nvPr>
            <p:ph sz="half" idx="1"/>
          </p:nvPr>
        </p:nvPicPr>
        <p:blipFill>
          <a:blip r:embed="rId2"/>
          <a:stretch>
            <a:fillRect/>
          </a:stretch>
        </p:blipFill>
        <p:spPr>
          <a:xfrm>
            <a:off x="1133730" y="1905000"/>
            <a:ext cx="5863418" cy="3634614"/>
          </a:xfrm>
        </p:spPr>
      </p:pic>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p:txBody>
          <a:bodyPr/>
          <a:lstStyle/>
          <a:p>
            <a:r>
              <a:rPr lang="tr-TR" dirty="0" err="1"/>
              <a:t>Footer</a:t>
            </a:r>
            <a:r>
              <a:rPr lang="tr-TR" dirty="0"/>
              <a:t>(Altbilgi)</a:t>
            </a:r>
          </a:p>
          <a:p>
            <a:r>
              <a:rPr lang="tr-TR" dirty="0"/>
              <a:t>Sitemizin sosyal hesaplar Facebook , </a:t>
            </a:r>
            <a:r>
              <a:rPr lang="tr-TR" dirty="0" err="1"/>
              <a:t>Twitter</a:t>
            </a:r>
            <a:r>
              <a:rPr lang="tr-TR" dirty="0"/>
              <a:t> , </a:t>
            </a:r>
            <a:r>
              <a:rPr lang="tr-TR" dirty="0" err="1"/>
              <a:t>Instagram</a:t>
            </a:r>
            <a:r>
              <a:rPr lang="tr-TR" dirty="0"/>
              <a:t> ve mail adreslerine yönlendiren , kullanıcıların bizimle iletişime geçebilecekleri telefon ve adresin bulunduğu alt bilgi bölümüdür.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782958" y="5711687"/>
            <a:ext cx="2491408" cy="738664"/>
          </a:xfrm>
          <a:prstGeom prst="rect">
            <a:avLst/>
          </a:prstGeom>
          <a:noFill/>
        </p:spPr>
        <p:txBody>
          <a:bodyPr wrap="square" rtlCol="0">
            <a:spAutoFit/>
          </a:bodyPr>
          <a:lstStyle/>
          <a:p>
            <a:r>
              <a:rPr lang="tr-TR" sz="1400" b="1" dirty="0"/>
              <a:t>Şekil 11</a:t>
            </a:r>
            <a:r>
              <a:rPr lang="tr-TR" sz="1400" dirty="0"/>
              <a:t>. </a:t>
            </a:r>
            <a:r>
              <a:rPr lang="tr-TR" sz="1400" dirty="0" err="1"/>
              <a:t>Footer</a:t>
            </a:r>
            <a:r>
              <a:rPr lang="tr-TR" sz="1400" dirty="0"/>
              <a:t> Bölümü</a:t>
            </a:r>
          </a:p>
          <a:p>
            <a:endParaRPr lang="tr-TR" sz="1400" dirty="0"/>
          </a:p>
          <a:p>
            <a:endParaRPr lang="tr-TR" sz="1400" dirty="0"/>
          </a:p>
        </p:txBody>
      </p:sp>
    </p:spTree>
    <p:extLst>
      <p:ext uri="{BB962C8B-B14F-4D97-AF65-F5344CB8AC3E}">
        <p14:creationId xmlns:p14="http://schemas.microsoft.com/office/powerpoint/2010/main" val="130968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151556"/>
            <a:ext cx="4313864" cy="3777622"/>
          </a:xfrm>
        </p:spPr>
        <p:txBody>
          <a:bodyPr/>
          <a:lstStyle/>
          <a:p>
            <a:r>
              <a:rPr lang="tr-TR" dirty="0"/>
              <a:t>Yönetim Paneline Giriş Sayfası</a:t>
            </a:r>
          </a:p>
          <a:p>
            <a:r>
              <a:rPr lang="tr-TR" dirty="0"/>
              <a:t>Sitenin yönetim işlemlerinin yapıldığı , yönetim paneline giriş yapılmasını sağlayan sayfadır.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782957" y="5711687"/>
            <a:ext cx="3816625" cy="738664"/>
          </a:xfrm>
          <a:prstGeom prst="rect">
            <a:avLst/>
          </a:prstGeom>
          <a:noFill/>
        </p:spPr>
        <p:txBody>
          <a:bodyPr wrap="square" rtlCol="0">
            <a:spAutoFit/>
          </a:bodyPr>
          <a:lstStyle/>
          <a:p>
            <a:r>
              <a:rPr lang="tr-TR" sz="1400" b="1" dirty="0"/>
              <a:t>Şekil 12</a:t>
            </a:r>
            <a:r>
              <a:rPr lang="tr-TR" sz="1400" dirty="0"/>
              <a:t>. Yönetim Paneline Giriş Sayfası</a:t>
            </a:r>
          </a:p>
          <a:p>
            <a:endParaRPr lang="tr-TR" sz="1400" dirty="0"/>
          </a:p>
          <a:p>
            <a:endParaRPr lang="tr-TR" sz="1400" dirty="0"/>
          </a:p>
        </p:txBody>
      </p:sp>
      <p:pic>
        <p:nvPicPr>
          <p:cNvPr id="10" name="İçerik Yer Tutucusu 9">
            <a:extLst>
              <a:ext uri="{FF2B5EF4-FFF2-40B4-BE49-F238E27FC236}">
                <a16:creationId xmlns:a16="http://schemas.microsoft.com/office/drawing/2014/main" id="{A78F1CD9-C3F6-4821-A4E2-45A6485AF073}"/>
              </a:ext>
            </a:extLst>
          </p:cNvPr>
          <p:cNvPicPr>
            <a:picLocks noGrp="1" noChangeAspect="1"/>
          </p:cNvPicPr>
          <p:nvPr>
            <p:ph sz="half" idx="1"/>
          </p:nvPr>
        </p:nvPicPr>
        <p:blipFill>
          <a:blip r:embed="rId2"/>
          <a:stretch>
            <a:fillRect/>
          </a:stretch>
        </p:blipFill>
        <p:spPr>
          <a:xfrm>
            <a:off x="2534650" y="2151556"/>
            <a:ext cx="4313237" cy="3560131"/>
          </a:xfrm>
        </p:spPr>
      </p:pic>
    </p:spTree>
    <p:extLst>
      <p:ext uri="{BB962C8B-B14F-4D97-AF65-F5344CB8AC3E}">
        <p14:creationId xmlns:p14="http://schemas.microsoft.com/office/powerpoint/2010/main" val="15968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151556"/>
            <a:ext cx="4313864" cy="3777622"/>
          </a:xfrm>
        </p:spPr>
        <p:txBody>
          <a:bodyPr/>
          <a:lstStyle/>
          <a:p>
            <a:r>
              <a:rPr lang="tr-TR" dirty="0"/>
              <a:t>Yönetim Paneli Ana Sayfası</a:t>
            </a:r>
          </a:p>
          <a:p>
            <a:r>
              <a:rPr lang="tr-TR" dirty="0"/>
              <a:t>Sitenin düzenleme, ekleme , silme gibi gerekli yönetim işlemlerinin yapıldığı sayfadır.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385392" y="5428155"/>
            <a:ext cx="3816625" cy="738664"/>
          </a:xfrm>
          <a:prstGeom prst="rect">
            <a:avLst/>
          </a:prstGeom>
          <a:noFill/>
        </p:spPr>
        <p:txBody>
          <a:bodyPr wrap="square" rtlCol="0">
            <a:spAutoFit/>
          </a:bodyPr>
          <a:lstStyle/>
          <a:p>
            <a:r>
              <a:rPr lang="tr-TR" sz="1400" b="1" dirty="0"/>
              <a:t>Şekil 13</a:t>
            </a:r>
            <a:r>
              <a:rPr lang="tr-TR" sz="1400" dirty="0"/>
              <a:t>. Yönetim Paneli Ana Sayfası</a:t>
            </a:r>
          </a:p>
          <a:p>
            <a:endParaRPr lang="tr-TR" sz="1400" dirty="0"/>
          </a:p>
          <a:p>
            <a:endParaRPr lang="tr-TR" sz="1400" dirty="0"/>
          </a:p>
        </p:txBody>
      </p:sp>
      <p:pic>
        <p:nvPicPr>
          <p:cNvPr id="9" name="İçerik Yer Tutucusu 8">
            <a:extLst>
              <a:ext uri="{FF2B5EF4-FFF2-40B4-BE49-F238E27FC236}">
                <a16:creationId xmlns:a16="http://schemas.microsoft.com/office/drawing/2014/main" id="{05D3BFCA-2505-4A3F-88B6-E6C098E4B1E8}"/>
              </a:ext>
            </a:extLst>
          </p:cNvPr>
          <p:cNvPicPr>
            <a:picLocks noGrp="1" noChangeAspect="1"/>
          </p:cNvPicPr>
          <p:nvPr>
            <p:ph sz="half" idx="1"/>
          </p:nvPr>
        </p:nvPicPr>
        <p:blipFill>
          <a:blip r:embed="rId2"/>
          <a:stretch>
            <a:fillRect/>
          </a:stretch>
        </p:blipFill>
        <p:spPr>
          <a:xfrm>
            <a:off x="1179663" y="2151556"/>
            <a:ext cx="5722787" cy="3030043"/>
          </a:xfrm>
        </p:spPr>
      </p:pic>
    </p:spTree>
    <p:extLst>
      <p:ext uri="{BB962C8B-B14F-4D97-AF65-F5344CB8AC3E}">
        <p14:creationId xmlns:p14="http://schemas.microsoft.com/office/powerpoint/2010/main" val="194044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151556"/>
            <a:ext cx="4313864" cy="3777622"/>
          </a:xfrm>
        </p:spPr>
        <p:txBody>
          <a:bodyPr/>
          <a:lstStyle/>
          <a:p>
            <a:r>
              <a:rPr lang="tr-TR" dirty="0"/>
              <a:t>Apart ve Yurt Tablosu</a:t>
            </a:r>
          </a:p>
          <a:p>
            <a:r>
              <a:rPr lang="tr-TR" dirty="0"/>
              <a:t>Sitemizin veri tabanına apart ,yurt eklemek , eklenen apart ve yurtları düzenlemek ve silmek gibi işlemlerinin yapıldığı tablodur.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478157" y="5555442"/>
            <a:ext cx="3816625" cy="738664"/>
          </a:xfrm>
          <a:prstGeom prst="rect">
            <a:avLst/>
          </a:prstGeom>
          <a:noFill/>
        </p:spPr>
        <p:txBody>
          <a:bodyPr wrap="square" rtlCol="0">
            <a:spAutoFit/>
          </a:bodyPr>
          <a:lstStyle/>
          <a:p>
            <a:r>
              <a:rPr lang="tr-TR" sz="1400" b="1" dirty="0"/>
              <a:t>Şekil 14</a:t>
            </a:r>
            <a:r>
              <a:rPr lang="tr-TR" sz="1400" dirty="0"/>
              <a:t>. Apart ve Yurt Tablosu</a:t>
            </a:r>
          </a:p>
          <a:p>
            <a:endParaRPr lang="tr-TR" sz="1400" dirty="0"/>
          </a:p>
          <a:p>
            <a:endParaRPr lang="tr-TR" sz="1400" dirty="0"/>
          </a:p>
        </p:txBody>
      </p:sp>
      <p:pic>
        <p:nvPicPr>
          <p:cNvPr id="10" name="İçerik Yer Tutucusu 9">
            <a:extLst>
              <a:ext uri="{FF2B5EF4-FFF2-40B4-BE49-F238E27FC236}">
                <a16:creationId xmlns:a16="http://schemas.microsoft.com/office/drawing/2014/main" id="{06496589-9720-4E9E-8717-3ED84066D606}"/>
              </a:ext>
            </a:extLst>
          </p:cNvPr>
          <p:cNvPicPr>
            <a:picLocks noGrp="1" noChangeAspect="1"/>
          </p:cNvPicPr>
          <p:nvPr>
            <p:ph sz="half" idx="1"/>
          </p:nvPr>
        </p:nvPicPr>
        <p:blipFill>
          <a:blip r:embed="rId2"/>
          <a:stretch>
            <a:fillRect/>
          </a:stretch>
        </p:blipFill>
        <p:spPr>
          <a:xfrm>
            <a:off x="1311579" y="2151556"/>
            <a:ext cx="5605509" cy="3215574"/>
          </a:xfrm>
        </p:spPr>
      </p:pic>
    </p:spTree>
    <p:extLst>
      <p:ext uri="{BB962C8B-B14F-4D97-AF65-F5344CB8AC3E}">
        <p14:creationId xmlns:p14="http://schemas.microsoft.com/office/powerpoint/2010/main" val="227339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6982506" y="2259119"/>
            <a:ext cx="4313864" cy="3777622"/>
          </a:xfrm>
        </p:spPr>
        <p:txBody>
          <a:bodyPr/>
          <a:lstStyle/>
          <a:p>
            <a:r>
              <a:rPr lang="tr-TR" dirty="0"/>
              <a:t>Ev İlanları Tablosu</a:t>
            </a:r>
          </a:p>
          <a:p>
            <a:r>
              <a:rPr lang="tr-TR" dirty="0"/>
              <a:t>Ev sahiplerinin öğrencilere evini kiralamak amacıyla paylaştıkları ilanları bulunduran tablodur.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855150" y="4601286"/>
            <a:ext cx="3816625" cy="738664"/>
          </a:xfrm>
          <a:prstGeom prst="rect">
            <a:avLst/>
          </a:prstGeom>
          <a:noFill/>
        </p:spPr>
        <p:txBody>
          <a:bodyPr wrap="square" rtlCol="0">
            <a:spAutoFit/>
          </a:bodyPr>
          <a:lstStyle/>
          <a:p>
            <a:r>
              <a:rPr lang="tr-TR" sz="1400" b="1" dirty="0"/>
              <a:t>Şekil 15</a:t>
            </a:r>
            <a:r>
              <a:rPr lang="tr-TR" sz="1400" dirty="0"/>
              <a:t>. Ev İlanları Tablosu</a:t>
            </a:r>
          </a:p>
          <a:p>
            <a:endParaRPr lang="tr-TR" sz="1400" dirty="0"/>
          </a:p>
          <a:p>
            <a:endParaRPr lang="tr-TR" sz="1400" dirty="0"/>
          </a:p>
        </p:txBody>
      </p:sp>
      <p:pic>
        <p:nvPicPr>
          <p:cNvPr id="9" name="İçerik Yer Tutucusu 8">
            <a:extLst>
              <a:ext uri="{FF2B5EF4-FFF2-40B4-BE49-F238E27FC236}">
                <a16:creationId xmlns:a16="http://schemas.microsoft.com/office/drawing/2014/main" id="{7CF5EFF2-30CA-49FA-9607-075F78A42137}"/>
              </a:ext>
            </a:extLst>
          </p:cNvPr>
          <p:cNvPicPr>
            <a:picLocks noGrp="1" noChangeAspect="1"/>
          </p:cNvPicPr>
          <p:nvPr>
            <p:ph sz="half" idx="1"/>
          </p:nvPr>
        </p:nvPicPr>
        <p:blipFill>
          <a:blip r:embed="rId2"/>
          <a:stretch>
            <a:fillRect/>
          </a:stretch>
        </p:blipFill>
        <p:spPr>
          <a:xfrm>
            <a:off x="1668923" y="2257790"/>
            <a:ext cx="5002852" cy="1890140"/>
          </a:xfrm>
        </p:spPr>
      </p:pic>
    </p:spTree>
    <p:extLst>
      <p:ext uri="{BB962C8B-B14F-4D97-AF65-F5344CB8AC3E}">
        <p14:creationId xmlns:p14="http://schemas.microsoft.com/office/powerpoint/2010/main" val="3171498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6982506" y="2259119"/>
            <a:ext cx="4313864" cy="3777622"/>
          </a:xfrm>
        </p:spPr>
        <p:txBody>
          <a:bodyPr/>
          <a:lstStyle/>
          <a:p>
            <a:r>
              <a:rPr lang="tr-TR" dirty="0"/>
              <a:t>Evine Arkadaş Arayanlar Tablosu</a:t>
            </a:r>
          </a:p>
          <a:p>
            <a:r>
              <a:rPr lang="tr-TR" dirty="0"/>
              <a:t>Evi olan öğrencilerin, evini paylaşmak için ev arkadaşı bulmak amacıyla verdikleri ilanların bulunduğu tablodur.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279375" y="4583669"/>
            <a:ext cx="3816625" cy="738664"/>
          </a:xfrm>
          <a:prstGeom prst="rect">
            <a:avLst/>
          </a:prstGeom>
          <a:noFill/>
        </p:spPr>
        <p:txBody>
          <a:bodyPr wrap="square" rtlCol="0">
            <a:spAutoFit/>
          </a:bodyPr>
          <a:lstStyle/>
          <a:p>
            <a:r>
              <a:rPr lang="tr-TR" sz="1400" b="1" dirty="0"/>
              <a:t>Şekil 16</a:t>
            </a:r>
            <a:r>
              <a:rPr lang="tr-TR" sz="1400" dirty="0"/>
              <a:t>. Evine Arkadaş Arayanlar Tablosu</a:t>
            </a:r>
          </a:p>
          <a:p>
            <a:endParaRPr lang="tr-TR" sz="1400" dirty="0"/>
          </a:p>
          <a:p>
            <a:endParaRPr lang="tr-TR" sz="1400" dirty="0"/>
          </a:p>
        </p:txBody>
      </p:sp>
      <p:pic>
        <p:nvPicPr>
          <p:cNvPr id="10" name="İçerik Yer Tutucusu 9">
            <a:extLst>
              <a:ext uri="{FF2B5EF4-FFF2-40B4-BE49-F238E27FC236}">
                <a16:creationId xmlns:a16="http://schemas.microsoft.com/office/drawing/2014/main" id="{D623F9FF-40BD-4F91-9CE3-9144E7CB4A6B}"/>
              </a:ext>
            </a:extLst>
          </p:cNvPr>
          <p:cNvPicPr>
            <a:picLocks noGrp="1" noChangeAspect="1"/>
          </p:cNvPicPr>
          <p:nvPr>
            <p:ph sz="half" idx="1"/>
          </p:nvPr>
        </p:nvPicPr>
        <p:blipFill>
          <a:blip r:embed="rId2"/>
          <a:stretch>
            <a:fillRect/>
          </a:stretch>
        </p:blipFill>
        <p:spPr>
          <a:xfrm>
            <a:off x="1492583" y="2256714"/>
            <a:ext cx="4925977" cy="1811703"/>
          </a:xfrm>
        </p:spPr>
      </p:pic>
    </p:spTree>
    <p:extLst>
      <p:ext uri="{BB962C8B-B14F-4D97-AF65-F5344CB8AC3E}">
        <p14:creationId xmlns:p14="http://schemas.microsoft.com/office/powerpoint/2010/main" val="339395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265368"/>
            <a:ext cx="4313864" cy="3777622"/>
          </a:xfrm>
        </p:spPr>
        <p:txBody>
          <a:bodyPr/>
          <a:lstStyle/>
          <a:p>
            <a:r>
              <a:rPr lang="tr-TR" dirty="0"/>
              <a:t>Menü Tablosu</a:t>
            </a:r>
          </a:p>
          <a:p>
            <a:r>
              <a:rPr lang="tr-TR" dirty="0"/>
              <a:t>Sitemizde bulunan menülerin tutulduğu tablodur. Bu tabloda yeni bir menü ekleyebilir, eklenmiş bir menüyü düzenleyebilir veya silebiliriz. </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118556" y="5135689"/>
            <a:ext cx="3816625" cy="738664"/>
          </a:xfrm>
          <a:prstGeom prst="rect">
            <a:avLst/>
          </a:prstGeom>
          <a:noFill/>
        </p:spPr>
        <p:txBody>
          <a:bodyPr wrap="square" rtlCol="0">
            <a:spAutoFit/>
          </a:bodyPr>
          <a:lstStyle/>
          <a:p>
            <a:r>
              <a:rPr lang="tr-TR" sz="1400" b="1" dirty="0"/>
              <a:t>Şekil 17</a:t>
            </a:r>
            <a:r>
              <a:rPr lang="tr-TR" sz="1400" dirty="0"/>
              <a:t>. Menü Tablosu</a:t>
            </a:r>
          </a:p>
          <a:p>
            <a:endParaRPr lang="tr-TR" sz="1400" dirty="0"/>
          </a:p>
          <a:p>
            <a:endParaRPr lang="tr-TR" sz="1400" dirty="0"/>
          </a:p>
        </p:txBody>
      </p:sp>
      <p:pic>
        <p:nvPicPr>
          <p:cNvPr id="9" name="İçerik Yer Tutucusu 8">
            <a:extLst>
              <a:ext uri="{FF2B5EF4-FFF2-40B4-BE49-F238E27FC236}">
                <a16:creationId xmlns:a16="http://schemas.microsoft.com/office/drawing/2014/main" id="{6D8C6EDD-849A-43FA-BD1A-2139D263A034}"/>
              </a:ext>
            </a:extLst>
          </p:cNvPr>
          <p:cNvPicPr>
            <a:picLocks noGrp="1" noChangeAspect="1"/>
          </p:cNvPicPr>
          <p:nvPr>
            <p:ph sz="half" idx="1"/>
          </p:nvPr>
        </p:nvPicPr>
        <p:blipFill>
          <a:blip r:embed="rId2"/>
          <a:stretch>
            <a:fillRect/>
          </a:stretch>
        </p:blipFill>
        <p:spPr>
          <a:xfrm>
            <a:off x="1323567" y="2259119"/>
            <a:ext cx="5406605" cy="2693882"/>
          </a:xfrm>
        </p:spPr>
      </p:pic>
    </p:spTree>
    <p:extLst>
      <p:ext uri="{BB962C8B-B14F-4D97-AF65-F5344CB8AC3E}">
        <p14:creationId xmlns:p14="http://schemas.microsoft.com/office/powerpoint/2010/main" val="1899882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p:txBody>
          <a:bodyPr>
            <a:normAutofit/>
          </a:bodyPr>
          <a:lstStyle/>
          <a:p>
            <a:pPr marL="0" indent="0">
              <a:buNone/>
            </a:pPr>
            <a:endParaRPr lang="tr-TR" dirty="0"/>
          </a:p>
          <a:p>
            <a:r>
              <a:rPr lang="tr-TR" dirty="0"/>
              <a:t>Web site </a:t>
            </a:r>
            <a:r>
              <a:rPr lang="tr-TR" dirty="0" err="1"/>
              <a:t>arayüzleri</a:t>
            </a:r>
            <a:r>
              <a:rPr lang="tr-TR" dirty="0"/>
              <a:t> (Sf3 , Sf13)</a:t>
            </a:r>
          </a:p>
          <a:p>
            <a:r>
              <a:rPr lang="tr-TR" dirty="0"/>
              <a:t>Yönetim paneli </a:t>
            </a:r>
            <a:r>
              <a:rPr lang="tr-TR" dirty="0" err="1"/>
              <a:t>arayüzleri</a:t>
            </a:r>
            <a:r>
              <a:rPr lang="tr-TR" dirty="0"/>
              <a:t> (Sf14 , Sf25)</a:t>
            </a:r>
          </a:p>
          <a:p>
            <a:r>
              <a:rPr lang="tr-TR" dirty="0"/>
              <a:t>Veri Tabanı Tabloları (Sf26)</a:t>
            </a:r>
          </a:p>
          <a:p>
            <a:r>
              <a:rPr lang="tr-TR" dirty="0"/>
              <a:t>Sitenin Temel Kodları (Sf27 , Sf35)</a:t>
            </a:r>
          </a:p>
          <a:p>
            <a:pPr marL="0" indent="0">
              <a:buNone/>
            </a:pPr>
            <a:endParaRPr lang="tr-TR" dirty="0"/>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ent Icon Png ,HD PNG . (+) Pictures - vhv.rs">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090" y="2133600"/>
            <a:ext cx="3983372"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265368"/>
            <a:ext cx="4313864" cy="3777622"/>
          </a:xfrm>
        </p:spPr>
        <p:txBody>
          <a:bodyPr/>
          <a:lstStyle/>
          <a:p>
            <a:r>
              <a:rPr lang="tr-TR" dirty="0"/>
              <a:t>İletişim Tablosu</a:t>
            </a:r>
          </a:p>
          <a:p>
            <a:r>
              <a:rPr lang="tr-TR" dirty="0"/>
              <a:t>Üyelerimizin, sitemizin iletişim sayfasında bulunan formu doldurup bize ilettikleri öneri, şikayet gibi mesajların tutulduğu tablodur.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771899" y="4446576"/>
            <a:ext cx="3816625" cy="738664"/>
          </a:xfrm>
          <a:prstGeom prst="rect">
            <a:avLst/>
          </a:prstGeom>
          <a:noFill/>
        </p:spPr>
        <p:txBody>
          <a:bodyPr wrap="square" rtlCol="0">
            <a:spAutoFit/>
          </a:bodyPr>
          <a:lstStyle/>
          <a:p>
            <a:r>
              <a:rPr lang="tr-TR" sz="1400" b="1" dirty="0"/>
              <a:t>Şekil 18</a:t>
            </a:r>
            <a:r>
              <a:rPr lang="tr-TR" sz="1400" dirty="0"/>
              <a:t>. İletişim Tablosu</a:t>
            </a:r>
          </a:p>
          <a:p>
            <a:endParaRPr lang="tr-TR" sz="1400" dirty="0"/>
          </a:p>
          <a:p>
            <a:endParaRPr lang="tr-TR" sz="1400" dirty="0"/>
          </a:p>
        </p:txBody>
      </p:sp>
      <p:pic>
        <p:nvPicPr>
          <p:cNvPr id="10" name="İçerik Yer Tutucusu 9">
            <a:extLst>
              <a:ext uri="{FF2B5EF4-FFF2-40B4-BE49-F238E27FC236}">
                <a16:creationId xmlns:a16="http://schemas.microsoft.com/office/drawing/2014/main" id="{D576AC4E-8A33-4117-92CF-019D783BE564}"/>
              </a:ext>
            </a:extLst>
          </p:cNvPr>
          <p:cNvPicPr>
            <a:picLocks noGrp="1" noChangeAspect="1"/>
          </p:cNvPicPr>
          <p:nvPr>
            <p:ph sz="half" idx="1"/>
          </p:nvPr>
        </p:nvPicPr>
        <p:blipFill>
          <a:blip r:embed="rId2"/>
          <a:stretch>
            <a:fillRect/>
          </a:stretch>
        </p:blipFill>
        <p:spPr>
          <a:xfrm>
            <a:off x="1465212" y="2265368"/>
            <a:ext cx="5123312" cy="1948823"/>
          </a:xfrm>
        </p:spPr>
      </p:pic>
    </p:spTree>
    <p:extLst>
      <p:ext uri="{BB962C8B-B14F-4D97-AF65-F5344CB8AC3E}">
        <p14:creationId xmlns:p14="http://schemas.microsoft.com/office/powerpoint/2010/main" val="739491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265367"/>
            <a:ext cx="4313864" cy="3777622"/>
          </a:xfrm>
        </p:spPr>
        <p:txBody>
          <a:bodyPr/>
          <a:lstStyle/>
          <a:p>
            <a:r>
              <a:rPr lang="tr-TR" dirty="0"/>
              <a:t>Üye Tablosu</a:t>
            </a:r>
          </a:p>
          <a:p>
            <a:r>
              <a:rPr lang="tr-TR" dirty="0"/>
              <a:t>Sitemize üye olan kullanıcıların bilgilerinin tutulduğu tablodur.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771899" y="4645359"/>
            <a:ext cx="3816625" cy="738664"/>
          </a:xfrm>
          <a:prstGeom prst="rect">
            <a:avLst/>
          </a:prstGeom>
          <a:noFill/>
        </p:spPr>
        <p:txBody>
          <a:bodyPr wrap="square" rtlCol="0">
            <a:spAutoFit/>
          </a:bodyPr>
          <a:lstStyle/>
          <a:p>
            <a:r>
              <a:rPr lang="tr-TR" sz="1400" b="1" dirty="0"/>
              <a:t>Şekil 19</a:t>
            </a:r>
            <a:r>
              <a:rPr lang="tr-TR" sz="1400" dirty="0"/>
              <a:t>. Üye Tablosu</a:t>
            </a:r>
          </a:p>
          <a:p>
            <a:endParaRPr lang="tr-TR" sz="1400" dirty="0"/>
          </a:p>
          <a:p>
            <a:endParaRPr lang="tr-TR" sz="1400" dirty="0"/>
          </a:p>
        </p:txBody>
      </p:sp>
      <p:pic>
        <p:nvPicPr>
          <p:cNvPr id="9" name="İçerik Yer Tutucusu 8">
            <a:extLst>
              <a:ext uri="{FF2B5EF4-FFF2-40B4-BE49-F238E27FC236}">
                <a16:creationId xmlns:a16="http://schemas.microsoft.com/office/drawing/2014/main" id="{33191E62-4ED9-46EA-9EDD-43F9E9765368}"/>
              </a:ext>
            </a:extLst>
          </p:cNvPr>
          <p:cNvPicPr>
            <a:picLocks noGrp="1" noChangeAspect="1"/>
          </p:cNvPicPr>
          <p:nvPr>
            <p:ph sz="half" idx="1"/>
          </p:nvPr>
        </p:nvPicPr>
        <p:blipFill>
          <a:blip r:embed="rId2"/>
          <a:stretch>
            <a:fillRect/>
          </a:stretch>
        </p:blipFill>
        <p:spPr>
          <a:xfrm>
            <a:off x="1687975" y="2265367"/>
            <a:ext cx="4900549" cy="2181209"/>
          </a:xfrm>
        </p:spPr>
      </p:pic>
    </p:spTree>
    <p:extLst>
      <p:ext uri="{BB962C8B-B14F-4D97-AF65-F5344CB8AC3E}">
        <p14:creationId xmlns:p14="http://schemas.microsoft.com/office/powerpoint/2010/main" val="2998029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4" name="İçerik Yer Tutucusu 3">
            <a:extLst>
              <a:ext uri="{FF2B5EF4-FFF2-40B4-BE49-F238E27FC236}">
                <a16:creationId xmlns:a16="http://schemas.microsoft.com/office/drawing/2014/main" id="{CC665B75-1E8C-42CD-9C77-A51FA737B822}"/>
              </a:ext>
            </a:extLst>
          </p:cNvPr>
          <p:cNvSpPr>
            <a:spLocks noGrp="1"/>
          </p:cNvSpPr>
          <p:nvPr>
            <p:ph sz="half" idx="2"/>
          </p:nvPr>
        </p:nvSpPr>
        <p:spPr>
          <a:xfrm>
            <a:off x="7048767" y="2265367"/>
            <a:ext cx="4313864" cy="3777622"/>
          </a:xfrm>
        </p:spPr>
        <p:txBody>
          <a:bodyPr/>
          <a:lstStyle/>
          <a:p>
            <a:r>
              <a:rPr lang="tr-TR" dirty="0"/>
              <a:t>Hakkımızda Formu</a:t>
            </a:r>
          </a:p>
          <a:p>
            <a:r>
              <a:rPr lang="tr-TR" dirty="0"/>
              <a:t>Sitemize hakkımızda sayfasında ki vizyonumuz , misyonumuz , içeriğimiz gibi yazıların düzenlendiği sayfadır.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962264" y="5304325"/>
            <a:ext cx="3816625" cy="738664"/>
          </a:xfrm>
          <a:prstGeom prst="rect">
            <a:avLst/>
          </a:prstGeom>
          <a:noFill/>
        </p:spPr>
        <p:txBody>
          <a:bodyPr wrap="square" rtlCol="0">
            <a:spAutoFit/>
          </a:bodyPr>
          <a:lstStyle/>
          <a:p>
            <a:r>
              <a:rPr lang="tr-TR" sz="1400" b="1" dirty="0"/>
              <a:t>Şekil 20</a:t>
            </a:r>
            <a:r>
              <a:rPr lang="tr-TR" sz="1400" dirty="0"/>
              <a:t>. Hakkımızda Formu</a:t>
            </a:r>
          </a:p>
          <a:p>
            <a:endParaRPr lang="tr-TR" sz="1400" dirty="0"/>
          </a:p>
          <a:p>
            <a:endParaRPr lang="tr-TR" sz="1400" dirty="0"/>
          </a:p>
        </p:txBody>
      </p:sp>
      <p:pic>
        <p:nvPicPr>
          <p:cNvPr id="10" name="İçerik Yer Tutucusu 9">
            <a:extLst>
              <a:ext uri="{FF2B5EF4-FFF2-40B4-BE49-F238E27FC236}">
                <a16:creationId xmlns:a16="http://schemas.microsoft.com/office/drawing/2014/main" id="{3F0CC371-057C-4E6C-9AA6-48938490487D}"/>
              </a:ext>
            </a:extLst>
          </p:cNvPr>
          <p:cNvPicPr>
            <a:picLocks noGrp="1" noChangeAspect="1"/>
          </p:cNvPicPr>
          <p:nvPr>
            <p:ph sz="half" idx="1"/>
          </p:nvPr>
        </p:nvPicPr>
        <p:blipFill>
          <a:blip r:embed="rId2"/>
          <a:stretch>
            <a:fillRect/>
          </a:stretch>
        </p:blipFill>
        <p:spPr>
          <a:xfrm>
            <a:off x="2195774" y="1961405"/>
            <a:ext cx="4313237" cy="3286515"/>
          </a:xfrm>
        </p:spPr>
      </p:pic>
    </p:spTree>
    <p:extLst>
      <p:ext uri="{BB962C8B-B14F-4D97-AF65-F5344CB8AC3E}">
        <p14:creationId xmlns:p14="http://schemas.microsoft.com/office/powerpoint/2010/main" val="194009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Metin kutusu 5">
            <a:extLst>
              <a:ext uri="{FF2B5EF4-FFF2-40B4-BE49-F238E27FC236}">
                <a16:creationId xmlns:a16="http://schemas.microsoft.com/office/drawing/2014/main" id="{E0F127CE-7E6F-4972-961F-380A81162075}"/>
              </a:ext>
            </a:extLst>
          </p:cNvPr>
          <p:cNvSpPr txBox="1"/>
          <p:nvPr/>
        </p:nvSpPr>
        <p:spPr>
          <a:xfrm>
            <a:off x="2962264" y="5304325"/>
            <a:ext cx="3816625" cy="738664"/>
          </a:xfrm>
          <a:prstGeom prst="rect">
            <a:avLst/>
          </a:prstGeom>
          <a:noFill/>
        </p:spPr>
        <p:txBody>
          <a:bodyPr wrap="square" rtlCol="0">
            <a:spAutoFit/>
          </a:bodyPr>
          <a:lstStyle/>
          <a:p>
            <a:r>
              <a:rPr lang="tr-TR" sz="1400" b="1" dirty="0"/>
              <a:t>Şekil 20</a:t>
            </a:r>
            <a:r>
              <a:rPr lang="tr-TR" sz="1400" dirty="0"/>
              <a:t>. Hakkımızda Formu</a:t>
            </a:r>
          </a:p>
          <a:p>
            <a:endParaRPr lang="tr-TR" sz="1400" dirty="0"/>
          </a:p>
          <a:p>
            <a:endParaRPr lang="tr-TR" sz="1400"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4267602" y="5891624"/>
            <a:ext cx="5022574" cy="923330"/>
          </a:xfrm>
          <a:prstGeom prst="rect">
            <a:avLst/>
          </a:prstGeom>
          <a:noFill/>
        </p:spPr>
        <p:txBody>
          <a:bodyPr wrap="square" rtlCol="0">
            <a:spAutoFit/>
          </a:bodyPr>
          <a:lstStyle/>
          <a:p>
            <a:r>
              <a:rPr lang="tr-TR" b="1" dirty="0"/>
              <a:t>Şekil 22</a:t>
            </a:r>
            <a:r>
              <a:rPr lang="tr-TR" dirty="0"/>
              <a:t>. Profil Bilgileri Tablosu</a:t>
            </a:r>
          </a:p>
          <a:p>
            <a:endParaRPr lang="tr-TR" dirty="0"/>
          </a:p>
          <a:p>
            <a:endParaRPr lang="tr-TR" dirty="0"/>
          </a:p>
        </p:txBody>
      </p:sp>
      <p:pic>
        <p:nvPicPr>
          <p:cNvPr id="4" name="Resim 3">
            <a:extLst>
              <a:ext uri="{FF2B5EF4-FFF2-40B4-BE49-F238E27FC236}">
                <a16:creationId xmlns:a16="http://schemas.microsoft.com/office/drawing/2014/main" id="{205D1107-6182-4DE4-81CB-FC8C5EC83CB4}"/>
              </a:ext>
            </a:extLst>
          </p:cNvPr>
          <p:cNvPicPr>
            <a:picLocks noChangeAspect="1"/>
          </p:cNvPicPr>
          <p:nvPr/>
        </p:nvPicPr>
        <p:blipFill>
          <a:blip r:embed="rId2"/>
          <a:stretch>
            <a:fillRect/>
          </a:stretch>
        </p:blipFill>
        <p:spPr>
          <a:xfrm>
            <a:off x="1047045" y="1264555"/>
            <a:ext cx="10097909" cy="4410691"/>
          </a:xfrm>
          <a:prstGeom prst="rect">
            <a:avLst/>
          </a:prstGeom>
        </p:spPr>
      </p:pic>
    </p:spTree>
    <p:extLst>
      <p:ext uri="{BB962C8B-B14F-4D97-AF65-F5344CB8AC3E}">
        <p14:creationId xmlns:p14="http://schemas.microsoft.com/office/powerpoint/2010/main" val="2425453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4267602" y="5891624"/>
            <a:ext cx="5022574" cy="923330"/>
          </a:xfrm>
          <a:prstGeom prst="rect">
            <a:avLst/>
          </a:prstGeom>
          <a:noFill/>
        </p:spPr>
        <p:txBody>
          <a:bodyPr wrap="square" rtlCol="0">
            <a:spAutoFit/>
          </a:bodyPr>
          <a:lstStyle/>
          <a:p>
            <a:r>
              <a:rPr lang="tr-TR" b="1" dirty="0"/>
              <a:t>Şekil 23</a:t>
            </a:r>
            <a:r>
              <a:rPr lang="tr-TR" dirty="0"/>
              <a:t>. Profil Ayarları Formu</a:t>
            </a:r>
          </a:p>
          <a:p>
            <a:endParaRPr lang="tr-TR" dirty="0"/>
          </a:p>
          <a:p>
            <a:endParaRPr lang="tr-TR" dirty="0"/>
          </a:p>
        </p:txBody>
      </p:sp>
      <p:pic>
        <p:nvPicPr>
          <p:cNvPr id="7" name="Resim 6">
            <a:extLst>
              <a:ext uri="{FF2B5EF4-FFF2-40B4-BE49-F238E27FC236}">
                <a16:creationId xmlns:a16="http://schemas.microsoft.com/office/drawing/2014/main" id="{B3E88E5E-3C36-4766-8537-05DACAFD723C}"/>
              </a:ext>
            </a:extLst>
          </p:cNvPr>
          <p:cNvPicPr>
            <a:picLocks noChangeAspect="1"/>
          </p:cNvPicPr>
          <p:nvPr/>
        </p:nvPicPr>
        <p:blipFill>
          <a:blip r:embed="rId2"/>
          <a:stretch>
            <a:fillRect/>
          </a:stretch>
        </p:blipFill>
        <p:spPr>
          <a:xfrm>
            <a:off x="1640156" y="1264555"/>
            <a:ext cx="8911687" cy="4647199"/>
          </a:xfrm>
          <a:prstGeom prst="rect">
            <a:avLst/>
          </a:prstGeom>
        </p:spPr>
      </p:pic>
    </p:spTree>
    <p:extLst>
      <p:ext uri="{BB962C8B-B14F-4D97-AF65-F5344CB8AC3E}">
        <p14:creationId xmlns:p14="http://schemas.microsoft.com/office/powerpoint/2010/main" val="2749431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Yönetim Paneli</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4267602" y="5891624"/>
            <a:ext cx="5022574" cy="923330"/>
          </a:xfrm>
          <a:prstGeom prst="rect">
            <a:avLst/>
          </a:prstGeom>
          <a:noFill/>
        </p:spPr>
        <p:txBody>
          <a:bodyPr wrap="square" rtlCol="0">
            <a:spAutoFit/>
          </a:bodyPr>
          <a:lstStyle/>
          <a:p>
            <a:r>
              <a:rPr lang="tr-TR" b="1" dirty="0"/>
              <a:t>Şekil 24</a:t>
            </a:r>
            <a:r>
              <a:rPr lang="tr-TR" dirty="0"/>
              <a:t>. Şifre Değiştirme Formu</a:t>
            </a:r>
          </a:p>
          <a:p>
            <a:endParaRPr lang="tr-TR" dirty="0"/>
          </a:p>
          <a:p>
            <a:endParaRPr lang="tr-TR" dirty="0"/>
          </a:p>
        </p:txBody>
      </p:sp>
      <p:pic>
        <p:nvPicPr>
          <p:cNvPr id="6" name="Resim 5">
            <a:extLst>
              <a:ext uri="{FF2B5EF4-FFF2-40B4-BE49-F238E27FC236}">
                <a16:creationId xmlns:a16="http://schemas.microsoft.com/office/drawing/2014/main" id="{A8E1DF9B-A98D-4B53-9014-DECCBB6FD867}"/>
              </a:ext>
            </a:extLst>
          </p:cNvPr>
          <p:cNvPicPr>
            <a:picLocks noChangeAspect="1"/>
          </p:cNvPicPr>
          <p:nvPr/>
        </p:nvPicPr>
        <p:blipFill>
          <a:blip r:embed="rId2"/>
          <a:stretch>
            <a:fillRect/>
          </a:stretch>
        </p:blipFill>
        <p:spPr>
          <a:xfrm>
            <a:off x="1640156" y="1264555"/>
            <a:ext cx="8911687" cy="4425294"/>
          </a:xfrm>
          <a:prstGeom prst="rect">
            <a:avLst/>
          </a:prstGeom>
        </p:spPr>
      </p:pic>
    </p:spTree>
    <p:extLst>
      <p:ext uri="{BB962C8B-B14F-4D97-AF65-F5344CB8AC3E}">
        <p14:creationId xmlns:p14="http://schemas.microsoft.com/office/powerpoint/2010/main" val="463423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Veri Tabanı</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3584713" y="5427798"/>
            <a:ext cx="5022574" cy="923330"/>
          </a:xfrm>
          <a:prstGeom prst="rect">
            <a:avLst/>
          </a:prstGeom>
          <a:noFill/>
        </p:spPr>
        <p:txBody>
          <a:bodyPr wrap="square" rtlCol="0">
            <a:spAutoFit/>
          </a:bodyPr>
          <a:lstStyle/>
          <a:p>
            <a:r>
              <a:rPr lang="tr-TR" b="1" dirty="0"/>
              <a:t>Şekil 25</a:t>
            </a:r>
            <a:r>
              <a:rPr lang="tr-TR" dirty="0"/>
              <a:t>. Siteyi oluşturan veri tabanı tabloları</a:t>
            </a:r>
          </a:p>
          <a:p>
            <a:endParaRPr lang="tr-TR" dirty="0"/>
          </a:p>
          <a:p>
            <a:endParaRPr lang="tr-TR" dirty="0"/>
          </a:p>
        </p:txBody>
      </p:sp>
      <p:pic>
        <p:nvPicPr>
          <p:cNvPr id="4" name="Resim 3">
            <a:extLst>
              <a:ext uri="{FF2B5EF4-FFF2-40B4-BE49-F238E27FC236}">
                <a16:creationId xmlns:a16="http://schemas.microsoft.com/office/drawing/2014/main" id="{1CB362AB-3867-408A-8B34-801F7AE6BF73}"/>
              </a:ext>
            </a:extLst>
          </p:cNvPr>
          <p:cNvPicPr>
            <a:picLocks noChangeAspect="1"/>
          </p:cNvPicPr>
          <p:nvPr/>
        </p:nvPicPr>
        <p:blipFill>
          <a:blip r:embed="rId2"/>
          <a:stretch>
            <a:fillRect/>
          </a:stretch>
        </p:blipFill>
        <p:spPr>
          <a:xfrm>
            <a:off x="2690337" y="1595181"/>
            <a:ext cx="6811326" cy="3667637"/>
          </a:xfrm>
          <a:prstGeom prst="rect">
            <a:avLst/>
          </a:prstGeom>
        </p:spPr>
      </p:pic>
    </p:spTree>
    <p:extLst>
      <p:ext uri="{BB962C8B-B14F-4D97-AF65-F5344CB8AC3E}">
        <p14:creationId xmlns:p14="http://schemas.microsoft.com/office/powerpoint/2010/main" val="3784947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3584712" y="5176007"/>
            <a:ext cx="5022574" cy="923330"/>
          </a:xfrm>
          <a:prstGeom prst="rect">
            <a:avLst/>
          </a:prstGeom>
          <a:noFill/>
        </p:spPr>
        <p:txBody>
          <a:bodyPr wrap="square" rtlCol="0">
            <a:spAutoFit/>
          </a:bodyPr>
          <a:lstStyle/>
          <a:p>
            <a:r>
              <a:rPr lang="tr-TR" b="1" dirty="0"/>
              <a:t>Şekil 26</a:t>
            </a:r>
            <a:r>
              <a:rPr lang="tr-TR" dirty="0"/>
              <a:t>. </a:t>
            </a:r>
            <a:r>
              <a:rPr lang="tr-TR" dirty="0" err="1"/>
              <a:t>Veritabanı</a:t>
            </a:r>
            <a:r>
              <a:rPr lang="tr-TR" dirty="0"/>
              <a:t> bağlantı Kodu</a:t>
            </a:r>
          </a:p>
          <a:p>
            <a:endParaRPr lang="tr-TR" dirty="0"/>
          </a:p>
          <a:p>
            <a:endParaRPr lang="tr-TR" dirty="0"/>
          </a:p>
        </p:txBody>
      </p:sp>
      <p:pic>
        <p:nvPicPr>
          <p:cNvPr id="7" name="Resim 6">
            <a:extLst>
              <a:ext uri="{FF2B5EF4-FFF2-40B4-BE49-F238E27FC236}">
                <a16:creationId xmlns:a16="http://schemas.microsoft.com/office/drawing/2014/main" id="{2D538286-0F8B-4147-8AC7-CE91B7866DF3}"/>
              </a:ext>
            </a:extLst>
          </p:cNvPr>
          <p:cNvPicPr>
            <a:picLocks noChangeAspect="1"/>
          </p:cNvPicPr>
          <p:nvPr/>
        </p:nvPicPr>
        <p:blipFill>
          <a:blip r:embed="rId2"/>
          <a:stretch>
            <a:fillRect/>
          </a:stretch>
        </p:blipFill>
        <p:spPr>
          <a:xfrm>
            <a:off x="2179552" y="1993443"/>
            <a:ext cx="7832895" cy="2212616"/>
          </a:xfrm>
          <a:prstGeom prst="rect">
            <a:avLst/>
          </a:prstGeom>
        </p:spPr>
      </p:pic>
    </p:spTree>
    <p:extLst>
      <p:ext uri="{BB962C8B-B14F-4D97-AF65-F5344CB8AC3E}">
        <p14:creationId xmlns:p14="http://schemas.microsoft.com/office/powerpoint/2010/main" val="335538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413782" y="5380672"/>
            <a:ext cx="6915748" cy="1200329"/>
          </a:xfrm>
          <a:prstGeom prst="rect">
            <a:avLst/>
          </a:prstGeom>
          <a:noFill/>
        </p:spPr>
        <p:txBody>
          <a:bodyPr wrap="square" rtlCol="0">
            <a:spAutoFit/>
          </a:bodyPr>
          <a:lstStyle/>
          <a:p>
            <a:r>
              <a:rPr lang="tr-TR" b="1" dirty="0"/>
              <a:t>Şekil 27</a:t>
            </a:r>
            <a:r>
              <a:rPr lang="tr-TR" dirty="0"/>
              <a:t>. Yönetim Panelinde Ekleme , Silme , Düzenleme ve Kontrol işlemlerimizi yapmamızı sağlayan sayfa</a:t>
            </a:r>
          </a:p>
          <a:p>
            <a:endParaRPr lang="tr-TR" dirty="0"/>
          </a:p>
          <a:p>
            <a:endParaRPr lang="tr-TR" dirty="0"/>
          </a:p>
        </p:txBody>
      </p:sp>
      <p:pic>
        <p:nvPicPr>
          <p:cNvPr id="4" name="Resim 3">
            <a:extLst>
              <a:ext uri="{FF2B5EF4-FFF2-40B4-BE49-F238E27FC236}">
                <a16:creationId xmlns:a16="http://schemas.microsoft.com/office/drawing/2014/main" id="{0A86F9CD-6D79-494F-B7D0-F87CC3B55B31}"/>
              </a:ext>
            </a:extLst>
          </p:cNvPr>
          <p:cNvPicPr>
            <a:picLocks noChangeAspect="1"/>
          </p:cNvPicPr>
          <p:nvPr/>
        </p:nvPicPr>
        <p:blipFill>
          <a:blip r:embed="rId2"/>
          <a:stretch>
            <a:fillRect/>
          </a:stretch>
        </p:blipFill>
        <p:spPr>
          <a:xfrm>
            <a:off x="2413782" y="1331383"/>
            <a:ext cx="6200131" cy="3844624"/>
          </a:xfrm>
          <a:prstGeom prst="rect">
            <a:avLst/>
          </a:prstGeom>
        </p:spPr>
      </p:pic>
    </p:spTree>
    <p:extLst>
      <p:ext uri="{BB962C8B-B14F-4D97-AF65-F5344CB8AC3E}">
        <p14:creationId xmlns:p14="http://schemas.microsoft.com/office/powerpoint/2010/main" val="2967252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413782" y="5380672"/>
            <a:ext cx="6915748" cy="646331"/>
          </a:xfrm>
          <a:prstGeom prst="rect">
            <a:avLst/>
          </a:prstGeom>
          <a:noFill/>
        </p:spPr>
        <p:txBody>
          <a:bodyPr wrap="square" rtlCol="0">
            <a:spAutoFit/>
          </a:bodyPr>
          <a:lstStyle/>
          <a:p>
            <a:r>
              <a:rPr lang="tr-TR" b="1" dirty="0"/>
              <a:t>Şekil 28</a:t>
            </a:r>
            <a:r>
              <a:rPr lang="tr-TR" dirty="0"/>
              <a:t>. Yönetim Paneline giriş ekranını oluşturan kodlar</a:t>
            </a:r>
          </a:p>
          <a:p>
            <a:endParaRPr lang="tr-TR" dirty="0"/>
          </a:p>
        </p:txBody>
      </p:sp>
      <p:pic>
        <p:nvPicPr>
          <p:cNvPr id="6" name="Resim 5">
            <a:extLst>
              <a:ext uri="{FF2B5EF4-FFF2-40B4-BE49-F238E27FC236}">
                <a16:creationId xmlns:a16="http://schemas.microsoft.com/office/drawing/2014/main" id="{48307DAF-00FC-4285-986B-3C38CF3C2DF7}"/>
              </a:ext>
            </a:extLst>
          </p:cNvPr>
          <p:cNvPicPr>
            <a:picLocks noChangeAspect="1"/>
          </p:cNvPicPr>
          <p:nvPr/>
        </p:nvPicPr>
        <p:blipFill>
          <a:blip r:embed="rId2"/>
          <a:stretch>
            <a:fillRect/>
          </a:stretch>
        </p:blipFill>
        <p:spPr>
          <a:xfrm>
            <a:off x="2413782" y="1394516"/>
            <a:ext cx="7372710" cy="3840094"/>
          </a:xfrm>
          <a:prstGeom prst="rect">
            <a:avLst/>
          </a:prstGeom>
        </p:spPr>
      </p:pic>
    </p:spTree>
    <p:extLst>
      <p:ext uri="{BB962C8B-B14F-4D97-AF65-F5344CB8AC3E}">
        <p14:creationId xmlns:p14="http://schemas.microsoft.com/office/powerpoint/2010/main" val="333118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Web Site </a:t>
            </a:r>
            <a:r>
              <a:rPr lang="tr-TR" dirty="0" err="1"/>
              <a:t>Arayüzleri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877544"/>
            <a:ext cx="5301256" cy="4192674"/>
          </a:xfrm>
        </p:spPr>
        <p:txBody>
          <a:bodyPr>
            <a:normAutofit fontScale="92500" lnSpcReduction="20000"/>
          </a:bodyPr>
          <a:lstStyle/>
          <a:p>
            <a:pPr marL="0" indent="0">
              <a:buNone/>
            </a:pPr>
            <a:r>
              <a:rPr lang="tr-TR" dirty="0"/>
              <a:t>Bu proje üç farklı şekilde öğrencilere barınacak yer bulmalarını sağlamaktadır. </a:t>
            </a:r>
          </a:p>
          <a:p>
            <a:r>
              <a:rPr lang="tr-TR" dirty="0"/>
              <a:t>İlk aşama, projenin ana sayfasında bulunan il, ilçe formundan öğrenci bulunduğu yerin bilgilerini girerek apart veya yurt bulabilir.</a:t>
            </a:r>
          </a:p>
          <a:p>
            <a:r>
              <a:rPr lang="tr-TR" dirty="0"/>
              <a:t>İkincisi ise öğrenci ev arkadaşı bul sayfasındaki formu doldurarak ilan verebilir. Böylece evi olup evini paylaşmak isteyenler ilanı görebilir ve ilanı verenle iletişime geçebilirler.</a:t>
            </a:r>
          </a:p>
          <a:p>
            <a:r>
              <a:rPr lang="tr-TR" dirty="0"/>
              <a:t>Son aşamada ise barınacak yer arayan öğrenciler, ev ilanı ver sayfasındaki formu doldurup ev ilanları verenlerin listesini tüm ilanlar sayfasında bulabilir, ev sahibiyle iletişime geçebilir. Sağ tarafta bulunan Şekil 1’deki görselde sitenin genel yapısı gözükmektedir.</a:t>
            </a:r>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Resim 4">
            <a:extLst>
              <a:ext uri="{FF2B5EF4-FFF2-40B4-BE49-F238E27FC236}">
                <a16:creationId xmlns:a16="http://schemas.microsoft.com/office/drawing/2014/main" id="{BED2A50A-FDEA-4D42-9F56-1A2D56341E1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21" y="1877544"/>
            <a:ext cx="5079310" cy="3602700"/>
          </a:xfrm>
          <a:prstGeom prst="rect">
            <a:avLst/>
          </a:prstGeom>
          <a:noFill/>
          <a:ln>
            <a:noFill/>
          </a:ln>
        </p:spPr>
      </p:pic>
      <p:sp>
        <p:nvSpPr>
          <p:cNvPr id="6" name="Metin kutusu 5">
            <a:extLst>
              <a:ext uri="{FF2B5EF4-FFF2-40B4-BE49-F238E27FC236}">
                <a16:creationId xmlns:a16="http://schemas.microsoft.com/office/drawing/2014/main" id="{690494B2-068B-4649-8B23-321B1C11C275}"/>
              </a:ext>
            </a:extLst>
          </p:cNvPr>
          <p:cNvSpPr txBox="1"/>
          <p:nvPr/>
        </p:nvSpPr>
        <p:spPr>
          <a:xfrm>
            <a:off x="8057320" y="5629707"/>
            <a:ext cx="2823101" cy="584775"/>
          </a:xfrm>
          <a:prstGeom prst="rect">
            <a:avLst/>
          </a:prstGeom>
          <a:noFill/>
        </p:spPr>
        <p:txBody>
          <a:bodyPr wrap="square" rtlCol="0">
            <a:spAutoFit/>
          </a:bodyPr>
          <a:lstStyle/>
          <a:p>
            <a:r>
              <a:rPr lang="tr-TR" sz="1400" b="1" i="1" dirty="0"/>
              <a:t>Şekil 1</a:t>
            </a:r>
            <a:r>
              <a:rPr lang="tr-TR" sz="1400" i="1" dirty="0"/>
              <a:t>. Sitenin Genel Yapısı </a:t>
            </a:r>
          </a:p>
          <a:p>
            <a:endParaRPr lang="tr-TR" dirty="0"/>
          </a:p>
        </p:txBody>
      </p:sp>
    </p:spTree>
    <p:extLst>
      <p:ext uri="{BB962C8B-B14F-4D97-AF65-F5344CB8AC3E}">
        <p14:creationId xmlns:p14="http://schemas.microsoft.com/office/powerpoint/2010/main" val="941551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4" y="5517710"/>
            <a:ext cx="7021766" cy="923330"/>
          </a:xfrm>
          <a:prstGeom prst="rect">
            <a:avLst/>
          </a:prstGeom>
          <a:noFill/>
        </p:spPr>
        <p:txBody>
          <a:bodyPr wrap="square" rtlCol="0">
            <a:spAutoFit/>
          </a:bodyPr>
          <a:lstStyle/>
          <a:p>
            <a:r>
              <a:rPr lang="tr-TR" b="1" dirty="0"/>
              <a:t>Şekil 29</a:t>
            </a:r>
            <a:r>
              <a:rPr lang="tr-TR" dirty="0"/>
              <a:t>. Veri tabanında Kayıtlı olan Apart ve Yurtları Tabloya çektiğimiz kod bloğu</a:t>
            </a:r>
          </a:p>
          <a:p>
            <a:endParaRPr lang="tr-TR" dirty="0"/>
          </a:p>
        </p:txBody>
      </p:sp>
      <p:pic>
        <p:nvPicPr>
          <p:cNvPr id="4" name="Resim 3">
            <a:extLst>
              <a:ext uri="{FF2B5EF4-FFF2-40B4-BE49-F238E27FC236}">
                <a16:creationId xmlns:a16="http://schemas.microsoft.com/office/drawing/2014/main" id="{D6970C42-D358-48E2-80D1-FDC0646F9699}"/>
              </a:ext>
            </a:extLst>
          </p:cNvPr>
          <p:cNvPicPr>
            <a:picLocks noChangeAspect="1"/>
          </p:cNvPicPr>
          <p:nvPr/>
        </p:nvPicPr>
        <p:blipFill>
          <a:blip r:embed="rId2"/>
          <a:stretch>
            <a:fillRect/>
          </a:stretch>
        </p:blipFill>
        <p:spPr>
          <a:xfrm>
            <a:off x="2002963" y="1340290"/>
            <a:ext cx="7207297" cy="4085454"/>
          </a:xfrm>
          <a:prstGeom prst="rect">
            <a:avLst/>
          </a:prstGeom>
        </p:spPr>
      </p:pic>
    </p:spTree>
    <p:extLst>
      <p:ext uri="{BB962C8B-B14F-4D97-AF65-F5344CB8AC3E}">
        <p14:creationId xmlns:p14="http://schemas.microsoft.com/office/powerpoint/2010/main" val="3100426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4" y="5517710"/>
            <a:ext cx="7021766" cy="923330"/>
          </a:xfrm>
          <a:prstGeom prst="rect">
            <a:avLst/>
          </a:prstGeom>
          <a:noFill/>
        </p:spPr>
        <p:txBody>
          <a:bodyPr wrap="square" rtlCol="0">
            <a:spAutoFit/>
          </a:bodyPr>
          <a:lstStyle/>
          <a:p>
            <a:r>
              <a:rPr lang="tr-TR" b="1" dirty="0"/>
              <a:t>Şekil 30</a:t>
            </a:r>
            <a:r>
              <a:rPr lang="tr-TR" dirty="0"/>
              <a:t>. Ev Arkadaşı arayanların ilan vermesini sağlayan formu oluşturan kod bloğu</a:t>
            </a:r>
          </a:p>
          <a:p>
            <a:endParaRPr lang="tr-TR" dirty="0"/>
          </a:p>
        </p:txBody>
      </p:sp>
      <p:pic>
        <p:nvPicPr>
          <p:cNvPr id="6" name="Resim 5">
            <a:extLst>
              <a:ext uri="{FF2B5EF4-FFF2-40B4-BE49-F238E27FC236}">
                <a16:creationId xmlns:a16="http://schemas.microsoft.com/office/drawing/2014/main" id="{5BD7AEC2-FFF5-4449-92A0-1F2DBBAD879C}"/>
              </a:ext>
            </a:extLst>
          </p:cNvPr>
          <p:cNvPicPr>
            <a:picLocks noChangeAspect="1"/>
          </p:cNvPicPr>
          <p:nvPr/>
        </p:nvPicPr>
        <p:blipFill>
          <a:blip r:embed="rId2"/>
          <a:stretch>
            <a:fillRect/>
          </a:stretch>
        </p:blipFill>
        <p:spPr>
          <a:xfrm>
            <a:off x="2146660" y="1264555"/>
            <a:ext cx="7898680" cy="4138409"/>
          </a:xfrm>
          <a:prstGeom prst="rect">
            <a:avLst/>
          </a:prstGeom>
        </p:spPr>
      </p:pic>
    </p:spTree>
    <p:extLst>
      <p:ext uri="{BB962C8B-B14F-4D97-AF65-F5344CB8AC3E}">
        <p14:creationId xmlns:p14="http://schemas.microsoft.com/office/powerpoint/2010/main" val="645909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4" y="5517710"/>
            <a:ext cx="7021766" cy="923330"/>
          </a:xfrm>
          <a:prstGeom prst="rect">
            <a:avLst/>
          </a:prstGeom>
          <a:noFill/>
        </p:spPr>
        <p:txBody>
          <a:bodyPr wrap="square" rtlCol="0">
            <a:spAutoFit/>
          </a:bodyPr>
          <a:lstStyle/>
          <a:p>
            <a:r>
              <a:rPr lang="tr-TR" b="1" dirty="0"/>
              <a:t>Şekil 31</a:t>
            </a:r>
            <a:r>
              <a:rPr lang="tr-TR" dirty="0"/>
              <a:t>. Ev Sahiplerinin, ev ilanı vermesi için oluşturulan form kodları</a:t>
            </a:r>
          </a:p>
          <a:p>
            <a:endParaRPr lang="tr-TR" dirty="0"/>
          </a:p>
        </p:txBody>
      </p:sp>
      <p:pic>
        <p:nvPicPr>
          <p:cNvPr id="4" name="Resim 3">
            <a:extLst>
              <a:ext uri="{FF2B5EF4-FFF2-40B4-BE49-F238E27FC236}">
                <a16:creationId xmlns:a16="http://schemas.microsoft.com/office/drawing/2014/main" id="{01376051-EABA-4668-B7D7-D656215AD04C}"/>
              </a:ext>
            </a:extLst>
          </p:cNvPr>
          <p:cNvPicPr>
            <a:picLocks noChangeAspect="1"/>
          </p:cNvPicPr>
          <p:nvPr/>
        </p:nvPicPr>
        <p:blipFill>
          <a:blip r:embed="rId2"/>
          <a:stretch>
            <a:fillRect/>
          </a:stretch>
        </p:blipFill>
        <p:spPr>
          <a:xfrm>
            <a:off x="1958949" y="1285923"/>
            <a:ext cx="7834408" cy="4154638"/>
          </a:xfrm>
          <a:prstGeom prst="rect">
            <a:avLst/>
          </a:prstGeom>
        </p:spPr>
      </p:pic>
    </p:spTree>
    <p:extLst>
      <p:ext uri="{BB962C8B-B14F-4D97-AF65-F5344CB8AC3E}">
        <p14:creationId xmlns:p14="http://schemas.microsoft.com/office/powerpoint/2010/main" val="1902287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4" y="5517710"/>
            <a:ext cx="7021766" cy="923330"/>
          </a:xfrm>
          <a:prstGeom prst="rect">
            <a:avLst/>
          </a:prstGeom>
          <a:noFill/>
        </p:spPr>
        <p:txBody>
          <a:bodyPr wrap="square" rtlCol="0">
            <a:spAutoFit/>
          </a:bodyPr>
          <a:lstStyle/>
          <a:p>
            <a:r>
              <a:rPr lang="tr-TR" b="1" dirty="0"/>
              <a:t>Şekil 32</a:t>
            </a:r>
            <a:r>
              <a:rPr lang="tr-TR" dirty="0"/>
              <a:t>. Evde kalan öğrencilerin, ev arkadaşı bulması için ilan verdiği form sayfasını oluşturulan kodlar</a:t>
            </a:r>
          </a:p>
          <a:p>
            <a:endParaRPr lang="tr-TR" dirty="0"/>
          </a:p>
        </p:txBody>
      </p:sp>
      <p:pic>
        <p:nvPicPr>
          <p:cNvPr id="6" name="Resim 5">
            <a:extLst>
              <a:ext uri="{FF2B5EF4-FFF2-40B4-BE49-F238E27FC236}">
                <a16:creationId xmlns:a16="http://schemas.microsoft.com/office/drawing/2014/main" id="{95DD9E9B-FD27-48A4-8FA4-1F7BEE0BE06A}"/>
              </a:ext>
            </a:extLst>
          </p:cNvPr>
          <p:cNvPicPr>
            <a:picLocks noChangeAspect="1"/>
          </p:cNvPicPr>
          <p:nvPr/>
        </p:nvPicPr>
        <p:blipFill>
          <a:blip r:embed="rId2"/>
          <a:stretch>
            <a:fillRect/>
          </a:stretch>
        </p:blipFill>
        <p:spPr>
          <a:xfrm>
            <a:off x="2013968" y="1264555"/>
            <a:ext cx="8164064" cy="4121458"/>
          </a:xfrm>
          <a:prstGeom prst="rect">
            <a:avLst/>
          </a:prstGeom>
        </p:spPr>
      </p:pic>
    </p:spTree>
    <p:extLst>
      <p:ext uri="{BB962C8B-B14F-4D97-AF65-F5344CB8AC3E}">
        <p14:creationId xmlns:p14="http://schemas.microsoft.com/office/powerpoint/2010/main" val="3208003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3" y="5517710"/>
            <a:ext cx="7207297" cy="923330"/>
          </a:xfrm>
          <a:prstGeom prst="rect">
            <a:avLst/>
          </a:prstGeom>
          <a:noFill/>
        </p:spPr>
        <p:txBody>
          <a:bodyPr wrap="square" rtlCol="0">
            <a:spAutoFit/>
          </a:bodyPr>
          <a:lstStyle/>
          <a:p>
            <a:r>
              <a:rPr lang="tr-TR" b="1" dirty="0"/>
              <a:t>Şekil 33</a:t>
            </a:r>
            <a:r>
              <a:rPr lang="tr-TR" dirty="0"/>
              <a:t>. Sitemizin hakkımızda kısmında bulunan misyon , vizyon ve içerik bilgilerinin veri tabanından çekilmesi</a:t>
            </a:r>
          </a:p>
          <a:p>
            <a:endParaRPr lang="tr-TR" dirty="0"/>
          </a:p>
        </p:txBody>
      </p:sp>
      <p:pic>
        <p:nvPicPr>
          <p:cNvPr id="4" name="Resim 3">
            <a:extLst>
              <a:ext uri="{FF2B5EF4-FFF2-40B4-BE49-F238E27FC236}">
                <a16:creationId xmlns:a16="http://schemas.microsoft.com/office/drawing/2014/main" id="{E334E04B-4408-45A6-9939-2D850781CDA7}"/>
              </a:ext>
            </a:extLst>
          </p:cNvPr>
          <p:cNvPicPr>
            <a:picLocks noChangeAspect="1"/>
          </p:cNvPicPr>
          <p:nvPr/>
        </p:nvPicPr>
        <p:blipFill>
          <a:blip r:embed="rId2"/>
          <a:stretch>
            <a:fillRect/>
          </a:stretch>
        </p:blipFill>
        <p:spPr>
          <a:xfrm>
            <a:off x="2592924" y="1335034"/>
            <a:ext cx="6431806" cy="3899575"/>
          </a:xfrm>
          <a:prstGeom prst="rect">
            <a:avLst/>
          </a:prstGeom>
        </p:spPr>
      </p:pic>
    </p:spTree>
    <p:extLst>
      <p:ext uri="{BB962C8B-B14F-4D97-AF65-F5344CB8AC3E}">
        <p14:creationId xmlns:p14="http://schemas.microsoft.com/office/powerpoint/2010/main" val="25518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B09E6A-62B9-45BD-88EB-5AA5BBA4A827}"/>
              </a:ext>
            </a:extLst>
          </p:cNvPr>
          <p:cNvSpPr>
            <a:spLocks noGrp="1"/>
          </p:cNvSpPr>
          <p:nvPr>
            <p:ph type="title"/>
          </p:nvPr>
        </p:nvSpPr>
        <p:spPr/>
        <p:txBody>
          <a:bodyPr/>
          <a:lstStyle/>
          <a:p>
            <a:r>
              <a:rPr lang="tr-TR" dirty="0"/>
              <a:t>Temel Kodlar</a:t>
            </a:r>
          </a:p>
        </p:txBody>
      </p:sp>
      <p:sp>
        <p:nvSpPr>
          <p:cNvPr id="5" name="Slayt Numarası Yer Tutucusu 4">
            <a:extLst>
              <a:ext uri="{FF2B5EF4-FFF2-40B4-BE49-F238E27FC236}">
                <a16:creationId xmlns:a16="http://schemas.microsoft.com/office/drawing/2014/main" id="{3C43E5AD-9EE4-4419-BAD0-1A7DB6E0C65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
        <p:nvSpPr>
          <p:cNvPr id="14" name="Metin kutusu 13">
            <a:extLst>
              <a:ext uri="{FF2B5EF4-FFF2-40B4-BE49-F238E27FC236}">
                <a16:creationId xmlns:a16="http://schemas.microsoft.com/office/drawing/2014/main" id="{C02B56B0-8FDB-4ED5-BFA9-B63E19892938}"/>
              </a:ext>
            </a:extLst>
          </p:cNvPr>
          <p:cNvSpPr txBox="1"/>
          <p:nvPr/>
        </p:nvSpPr>
        <p:spPr>
          <a:xfrm>
            <a:off x="2188493" y="5517710"/>
            <a:ext cx="7207297" cy="1200329"/>
          </a:xfrm>
          <a:prstGeom prst="rect">
            <a:avLst/>
          </a:prstGeom>
          <a:noFill/>
        </p:spPr>
        <p:txBody>
          <a:bodyPr wrap="square" rtlCol="0">
            <a:spAutoFit/>
          </a:bodyPr>
          <a:lstStyle/>
          <a:p>
            <a:r>
              <a:rPr lang="tr-TR" b="1" dirty="0"/>
              <a:t>Şekil 33</a:t>
            </a:r>
            <a:r>
              <a:rPr lang="tr-TR" dirty="0"/>
              <a:t>. Sitemizin sorunlarını , önerilerinizi veya şikayetlerinizi bize iletmenizi sağlayan, iletişim sayfamızda bulunan formu oluşturan kodlar</a:t>
            </a:r>
          </a:p>
          <a:p>
            <a:endParaRPr lang="tr-TR" dirty="0"/>
          </a:p>
        </p:txBody>
      </p:sp>
      <p:pic>
        <p:nvPicPr>
          <p:cNvPr id="6" name="Resim 5">
            <a:extLst>
              <a:ext uri="{FF2B5EF4-FFF2-40B4-BE49-F238E27FC236}">
                <a16:creationId xmlns:a16="http://schemas.microsoft.com/office/drawing/2014/main" id="{67A0C7D6-7B04-4845-9B31-3077507F4B63}"/>
              </a:ext>
            </a:extLst>
          </p:cNvPr>
          <p:cNvPicPr>
            <a:picLocks noChangeAspect="1"/>
          </p:cNvPicPr>
          <p:nvPr/>
        </p:nvPicPr>
        <p:blipFill>
          <a:blip r:embed="rId2"/>
          <a:stretch>
            <a:fillRect/>
          </a:stretch>
        </p:blipFill>
        <p:spPr>
          <a:xfrm>
            <a:off x="1859017" y="1380839"/>
            <a:ext cx="8473965" cy="4096322"/>
          </a:xfrm>
          <a:prstGeom prst="rect">
            <a:avLst/>
          </a:prstGeom>
        </p:spPr>
      </p:pic>
    </p:spTree>
    <p:extLst>
      <p:ext uri="{BB962C8B-B14F-4D97-AF65-F5344CB8AC3E}">
        <p14:creationId xmlns:p14="http://schemas.microsoft.com/office/powerpoint/2010/main" val="3379932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2667969"/>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096000" y="4529540"/>
            <a:ext cx="5749254"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Samet Işıksal 1711404094</a:t>
            </a:r>
            <a:br>
              <a:rPr lang="tr-TR" b="1" dirty="0">
                <a:solidFill>
                  <a:schemeClr val="tx1"/>
                </a:solidFill>
              </a:rPr>
            </a:br>
            <a:r>
              <a:rPr lang="tr-TR" dirty="0">
                <a:solidFill>
                  <a:schemeClr val="tx1"/>
                </a:solidFill>
              </a:rPr>
              <a:t>E-posta                       : isiksalsamet10@gmail.com</a:t>
            </a:r>
          </a:p>
          <a:p>
            <a:r>
              <a:rPr lang="tr-TR" dirty="0">
                <a:solidFill>
                  <a:schemeClr val="tx1"/>
                </a:solidFill>
              </a:rPr>
              <a:t>Tarih                            : 22/01/2021</a:t>
            </a:r>
          </a:p>
          <a:p>
            <a:r>
              <a:rPr lang="tr-TR" dirty="0">
                <a:solidFill>
                  <a:schemeClr val="tx1"/>
                </a:solidFill>
              </a:rPr>
              <a:t>Sürüm                         : v1</a:t>
            </a: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3756293" y="268951"/>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2659312" y="1205285"/>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pic>
        <p:nvPicPr>
          <p:cNvPr id="17" name="Picture 4" descr="Post Graduate Studies in Sweden - Studying in Sweden">
            <a:extLst>
              <a:ext uri="{FF2B5EF4-FFF2-40B4-BE49-F238E27FC236}">
                <a16:creationId xmlns:a16="http://schemas.microsoft.com/office/drawing/2014/main" id="{D56AA18B-3B21-4317-B9B4-9F2999E2A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474" y="19743"/>
            <a:ext cx="3920838" cy="2520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375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Web Site </a:t>
            </a:r>
            <a:r>
              <a:rPr lang="tr-TR" dirty="0" err="1"/>
              <a:t>Arayüzleri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896192" y="1905000"/>
            <a:ext cx="5301256" cy="4192674"/>
          </a:xfrm>
        </p:spPr>
        <p:txBody>
          <a:bodyPr>
            <a:normAutofit/>
          </a:bodyPr>
          <a:lstStyle/>
          <a:p>
            <a:pPr marL="0" indent="0">
              <a:buNone/>
            </a:pPr>
            <a:r>
              <a:rPr lang="tr-TR" dirty="0"/>
              <a:t>Öğrenci veya ev sahipleri siteye girdikten sonra ilan verebilmeleri için kayıt olmaları gerekmektedir. Öğrenciler veya ev sahipleri Şekil 2’de bulunan kayıt formunu doldurduktan sonra siteye üye olabilir ve ilan verebilirler. Sitede her üye evine arkadaş arayan, ev ilanları ve ev arayanlar sayfası dahil olmak üzere her form için sadece bir ilan verebilmektedir. Böylece veri tabanı ve tablolarımızda gereksiz veri tutmayı en aza indirgemiş olacağız.</a:t>
            </a:r>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7" name="Resim 6">
            <a:extLst>
              <a:ext uri="{FF2B5EF4-FFF2-40B4-BE49-F238E27FC236}">
                <a16:creationId xmlns:a16="http://schemas.microsoft.com/office/drawing/2014/main" id="{A26C3133-B323-43A5-979E-8B6CA0BB55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32104" y="1905000"/>
            <a:ext cx="4772508" cy="3528391"/>
          </a:xfrm>
          <a:prstGeom prst="rect">
            <a:avLst/>
          </a:prstGeom>
          <a:noFill/>
          <a:ln>
            <a:noFill/>
          </a:ln>
        </p:spPr>
      </p:pic>
      <p:sp>
        <p:nvSpPr>
          <p:cNvPr id="8" name="Metin kutusu 7">
            <a:extLst>
              <a:ext uri="{FF2B5EF4-FFF2-40B4-BE49-F238E27FC236}">
                <a16:creationId xmlns:a16="http://schemas.microsoft.com/office/drawing/2014/main" id="{50F3F2AD-2B94-4899-AF6F-2ED02D85D9E6}"/>
              </a:ext>
            </a:extLst>
          </p:cNvPr>
          <p:cNvSpPr txBox="1"/>
          <p:nvPr/>
        </p:nvSpPr>
        <p:spPr>
          <a:xfrm>
            <a:off x="8029430" y="5592417"/>
            <a:ext cx="2426536" cy="307777"/>
          </a:xfrm>
          <a:prstGeom prst="rect">
            <a:avLst/>
          </a:prstGeom>
          <a:noFill/>
        </p:spPr>
        <p:txBody>
          <a:bodyPr wrap="square" rtlCol="0">
            <a:spAutoFit/>
          </a:bodyPr>
          <a:lstStyle/>
          <a:p>
            <a:r>
              <a:rPr lang="tr-TR" sz="1400" b="1" dirty="0"/>
              <a:t>Şekil 2</a:t>
            </a:r>
            <a:r>
              <a:rPr lang="tr-TR" sz="1400" dirty="0"/>
              <a:t>. Kayıt ol ekranı</a:t>
            </a:r>
          </a:p>
        </p:txBody>
      </p:sp>
    </p:spTree>
    <p:extLst>
      <p:ext uri="{BB962C8B-B14F-4D97-AF65-F5344CB8AC3E}">
        <p14:creationId xmlns:p14="http://schemas.microsoft.com/office/powerpoint/2010/main" val="136537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Web Site </a:t>
            </a:r>
            <a:r>
              <a:rPr lang="tr-TR" dirty="0" err="1"/>
              <a:t>Arayüzleri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896192" y="1905000"/>
            <a:ext cx="5301256" cy="4192674"/>
          </a:xfrm>
        </p:spPr>
        <p:txBody>
          <a:bodyPr>
            <a:normAutofit lnSpcReduction="10000"/>
          </a:bodyPr>
          <a:lstStyle/>
          <a:p>
            <a:r>
              <a:rPr lang="tr-TR" dirty="0"/>
              <a:t>Projenin önemli sayfalarından biri ev ilanı verilen sayfadır. Sayfanın amacı ev sahiplerinin öğrencilere kiralamak istedikleri evin ilanlarını vermektir. Bu sayfada ev sahipleri evlerinin bilgilerini ev ilanı ver sayfasındaki forma girerek ilan verebilmektedirler. Projemizin “Ev ilanı ver” sayfasında bulunan form aşağıda bulunan Şekil 3’teki görselde verilmiştir. Bu formda ev sahiplerinin başarılı bir şekilde ilan verebilmesi için il, ilçe, evin adresi, telefon numarası, evin bilgileri, kriterleriniz, evin ücreti, diğer iletişim bilgileri gibi parametreleri eksiksiz doldurması gerekmektedir.</a:t>
            </a:r>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8" name="Metin kutusu 7">
            <a:extLst>
              <a:ext uri="{FF2B5EF4-FFF2-40B4-BE49-F238E27FC236}">
                <a16:creationId xmlns:a16="http://schemas.microsoft.com/office/drawing/2014/main" id="{50F3F2AD-2B94-4899-AF6F-2ED02D85D9E6}"/>
              </a:ext>
            </a:extLst>
          </p:cNvPr>
          <p:cNvSpPr txBox="1"/>
          <p:nvPr/>
        </p:nvSpPr>
        <p:spPr>
          <a:xfrm>
            <a:off x="8002926" y="6073503"/>
            <a:ext cx="2426536" cy="307777"/>
          </a:xfrm>
          <a:prstGeom prst="rect">
            <a:avLst/>
          </a:prstGeom>
          <a:noFill/>
        </p:spPr>
        <p:txBody>
          <a:bodyPr wrap="square" rtlCol="0">
            <a:spAutoFit/>
          </a:bodyPr>
          <a:lstStyle/>
          <a:p>
            <a:r>
              <a:rPr lang="tr-TR" sz="1400" b="1" dirty="0"/>
              <a:t>Şekil 3</a:t>
            </a:r>
            <a:r>
              <a:rPr lang="tr-TR" sz="1400" dirty="0"/>
              <a:t>. Ev ilanı ekranı</a:t>
            </a:r>
          </a:p>
        </p:txBody>
      </p:sp>
      <p:pic>
        <p:nvPicPr>
          <p:cNvPr id="9" name="Resim 8">
            <a:extLst>
              <a:ext uri="{FF2B5EF4-FFF2-40B4-BE49-F238E27FC236}">
                <a16:creationId xmlns:a16="http://schemas.microsoft.com/office/drawing/2014/main" id="{049849FD-5398-4EEE-8B08-10477404E8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56330" y="1643398"/>
            <a:ext cx="4439478" cy="4333332"/>
          </a:xfrm>
          <a:prstGeom prst="rect">
            <a:avLst/>
          </a:prstGeom>
          <a:noFill/>
          <a:ln>
            <a:noFill/>
          </a:ln>
        </p:spPr>
      </p:pic>
    </p:spTree>
    <p:extLst>
      <p:ext uri="{BB962C8B-B14F-4D97-AF65-F5344CB8AC3E}">
        <p14:creationId xmlns:p14="http://schemas.microsoft.com/office/powerpoint/2010/main" val="403251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8A4A78-D5FC-4C34-8CEB-4DD6AF0965C0}"/>
              </a:ext>
            </a:extLst>
          </p:cNvPr>
          <p:cNvSpPr>
            <a:spLocks noGrp="1"/>
          </p:cNvSpPr>
          <p:nvPr>
            <p:ph type="title"/>
          </p:nvPr>
        </p:nvSpPr>
        <p:spPr/>
        <p:txBody>
          <a:bodyPr/>
          <a:lstStyle/>
          <a:p>
            <a:r>
              <a:rPr lang="tr-TR" dirty="0"/>
              <a:t>Web Site </a:t>
            </a:r>
            <a:r>
              <a:rPr lang="tr-TR" dirty="0" err="1"/>
              <a:t>Arayüzleri</a:t>
            </a:r>
            <a:endParaRPr lang="tr-TR" dirty="0"/>
          </a:p>
        </p:txBody>
      </p:sp>
      <p:sp>
        <p:nvSpPr>
          <p:cNvPr id="4" name="İçerik Yer Tutucusu 3">
            <a:extLst>
              <a:ext uri="{FF2B5EF4-FFF2-40B4-BE49-F238E27FC236}">
                <a16:creationId xmlns:a16="http://schemas.microsoft.com/office/drawing/2014/main" id="{D35C9E9B-D065-43F3-9062-6836D8158E17}"/>
              </a:ext>
            </a:extLst>
          </p:cNvPr>
          <p:cNvSpPr>
            <a:spLocks noGrp="1"/>
          </p:cNvSpPr>
          <p:nvPr>
            <p:ph sz="half" idx="2"/>
          </p:nvPr>
        </p:nvSpPr>
        <p:spPr/>
        <p:txBody>
          <a:bodyPr/>
          <a:lstStyle/>
          <a:p>
            <a:r>
              <a:rPr lang="tr-TR" dirty="0"/>
              <a:t>Ana sayfa</a:t>
            </a:r>
          </a:p>
          <a:p>
            <a:r>
              <a:rPr lang="tr-TR" dirty="0"/>
              <a:t>Üyelerin il ve ilçe aramalarına göre , aradığı ilçeye ait kız öğrenci yurdu , kız öğrenci apart, erkek öğrenci yurdu ve erkek öğrenci </a:t>
            </a:r>
            <a:r>
              <a:rPr lang="tr-TR" dirty="0" err="1"/>
              <a:t>apartlarını</a:t>
            </a:r>
            <a:r>
              <a:rPr lang="tr-TR" dirty="0"/>
              <a:t> listeleyen sayfadır. </a:t>
            </a:r>
          </a:p>
        </p:txBody>
      </p:sp>
      <p:sp>
        <p:nvSpPr>
          <p:cNvPr id="5" name="Slayt Numarası Yer Tutucusu 4">
            <a:extLst>
              <a:ext uri="{FF2B5EF4-FFF2-40B4-BE49-F238E27FC236}">
                <a16:creationId xmlns:a16="http://schemas.microsoft.com/office/drawing/2014/main" id="{BEF42328-0FC6-45A8-A9E5-94AE58125D48}"/>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9" name="İçerik Yer Tutucusu 8">
            <a:extLst>
              <a:ext uri="{FF2B5EF4-FFF2-40B4-BE49-F238E27FC236}">
                <a16:creationId xmlns:a16="http://schemas.microsoft.com/office/drawing/2014/main" id="{B77AEF8F-112C-45AF-A52E-01A12BC90206}"/>
              </a:ext>
            </a:extLst>
          </p:cNvPr>
          <p:cNvPicPr>
            <a:picLocks noGrp="1" noChangeAspect="1"/>
          </p:cNvPicPr>
          <p:nvPr>
            <p:ph sz="half" idx="1"/>
          </p:nvPr>
        </p:nvPicPr>
        <p:blipFill>
          <a:blip r:embed="rId2"/>
          <a:stretch>
            <a:fillRect/>
          </a:stretch>
        </p:blipFill>
        <p:spPr>
          <a:xfrm>
            <a:off x="921695" y="1905000"/>
            <a:ext cx="5849704" cy="3435626"/>
          </a:xfrm>
        </p:spPr>
      </p:pic>
      <p:sp>
        <p:nvSpPr>
          <p:cNvPr id="10" name="Metin kutusu 9">
            <a:extLst>
              <a:ext uri="{FF2B5EF4-FFF2-40B4-BE49-F238E27FC236}">
                <a16:creationId xmlns:a16="http://schemas.microsoft.com/office/drawing/2014/main" id="{198D17C8-CD90-497C-8C4F-D98F82A1EF58}"/>
              </a:ext>
            </a:extLst>
          </p:cNvPr>
          <p:cNvSpPr txBox="1"/>
          <p:nvPr/>
        </p:nvSpPr>
        <p:spPr>
          <a:xfrm>
            <a:off x="2592924" y="5476797"/>
            <a:ext cx="2894158" cy="307777"/>
          </a:xfrm>
          <a:prstGeom prst="rect">
            <a:avLst/>
          </a:prstGeom>
          <a:noFill/>
        </p:spPr>
        <p:txBody>
          <a:bodyPr wrap="square" rtlCol="0">
            <a:spAutoFit/>
          </a:bodyPr>
          <a:lstStyle/>
          <a:p>
            <a:r>
              <a:rPr lang="tr-TR" sz="1400" b="1" dirty="0"/>
              <a:t>Şekil 4</a:t>
            </a:r>
            <a:r>
              <a:rPr lang="tr-TR" sz="1400" dirty="0"/>
              <a:t>. Ana sayfa</a:t>
            </a:r>
          </a:p>
        </p:txBody>
      </p:sp>
    </p:spTree>
    <p:extLst>
      <p:ext uri="{BB962C8B-B14F-4D97-AF65-F5344CB8AC3E}">
        <p14:creationId xmlns:p14="http://schemas.microsoft.com/office/powerpoint/2010/main" val="34122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Web Site </a:t>
            </a:r>
            <a:r>
              <a:rPr lang="tr-TR" dirty="0" err="1"/>
              <a:t>Arayüzleri</a:t>
            </a:r>
            <a:endParaRPr lang="tr-TR" dirty="0"/>
          </a:p>
        </p:txBody>
      </p:sp>
      <p:sp>
        <p:nvSpPr>
          <p:cNvPr id="6" name="İçerik Yer Tutucusu 5">
            <a:extLst>
              <a:ext uri="{FF2B5EF4-FFF2-40B4-BE49-F238E27FC236}">
                <a16:creationId xmlns:a16="http://schemas.microsoft.com/office/drawing/2014/main" id="{45FD908E-2639-4C3C-8AA0-55E85576E01E}"/>
              </a:ext>
            </a:extLst>
          </p:cNvPr>
          <p:cNvSpPr>
            <a:spLocks noGrp="1"/>
          </p:cNvSpPr>
          <p:nvPr>
            <p:ph sz="half" idx="2"/>
          </p:nvPr>
        </p:nvSpPr>
        <p:spPr/>
        <p:txBody>
          <a:bodyPr/>
          <a:lstStyle/>
          <a:p>
            <a:r>
              <a:rPr lang="tr-TR" dirty="0"/>
              <a:t>Kayıt ol sayfası</a:t>
            </a:r>
          </a:p>
          <a:p>
            <a:r>
              <a:rPr lang="tr-TR" dirty="0"/>
              <a:t>Kullanıcılar sitemize üye olmadan sadece apart, yurt araması , ‘tüm ilanlar’ , ‘hakkımızda’ , ‘iletişim’ sayfalarına erişim sağlayabilirler. Kullanıcı sitede bir ilan oluşturmak istiyorsa ilk olarak ‘kayıt ol’ sayfasından sitemize üye olması gerekmektedir.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9" name="İçerik Yer Tutucusu 8">
            <a:extLst>
              <a:ext uri="{FF2B5EF4-FFF2-40B4-BE49-F238E27FC236}">
                <a16:creationId xmlns:a16="http://schemas.microsoft.com/office/drawing/2014/main" id="{707E46C0-A392-4106-A5EE-CDF19FD4B3F8}"/>
              </a:ext>
            </a:extLst>
          </p:cNvPr>
          <p:cNvPicPr>
            <a:picLocks noGrp="1" noChangeAspect="1"/>
          </p:cNvPicPr>
          <p:nvPr>
            <p:ph sz="half" idx="1"/>
          </p:nvPr>
        </p:nvPicPr>
        <p:blipFill>
          <a:blip r:embed="rId2"/>
          <a:stretch>
            <a:fillRect/>
          </a:stretch>
        </p:blipFill>
        <p:spPr>
          <a:xfrm>
            <a:off x="1311579" y="1904999"/>
            <a:ext cx="5221743" cy="3595185"/>
          </a:xfrm>
        </p:spPr>
      </p:pic>
      <p:sp>
        <p:nvSpPr>
          <p:cNvPr id="10" name="Metin kutusu 9">
            <a:extLst>
              <a:ext uri="{FF2B5EF4-FFF2-40B4-BE49-F238E27FC236}">
                <a16:creationId xmlns:a16="http://schemas.microsoft.com/office/drawing/2014/main" id="{72782740-D1B9-4574-8038-8F940A41148A}"/>
              </a:ext>
            </a:extLst>
          </p:cNvPr>
          <p:cNvSpPr txBox="1"/>
          <p:nvPr/>
        </p:nvSpPr>
        <p:spPr>
          <a:xfrm>
            <a:off x="2592924" y="5642234"/>
            <a:ext cx="3167270" cy="523220"/>
          </a:xfrm>
          <a:prstGeom prst="rect">
            <a:avLst/>
          </a:prstGeom>
          <a:noFill/>
        </p:spPr>
        <p:txBody>
          <a:bodyPr wrap="square" rtlCol="0">
            <a:spAutoFit/>
          </a:bodyPr>
          <a:lstStyle/>
          <a:p>
            <a:r>
              <a:rPr lang="tr-TR" sz="1400" b="1" dirty="0"/>
              <a:t>Şekil 5</a:t>
            </a:r>
            <a:r>
              <a:rPr lang="tr-TR" sz="1400" dirty="0"/>
              <a:t>. Kayıt ol formu</a:t>
            </a:r>
          </a:p>
          <a:p>
            <a:endParaRPr lang="tr-TR" sz="1400" dirty="0"/>
          </a:p>
        </p:txBody>
      </p:sp>
    </p:spTree>
    <p:extLst>
      <p:ext uri="{BB962C8B-B14F-4D97-AF65-F5344CB8AC3E}">
        <p14:creationId xmlns:p14="http://schemas.microsoft.com/office/powerpoint/2010/main" val="129174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663B1-4C2F-40BE-B75F-1E607E8E2877}"/>
              </a:ext>
            </a:extLst>
          </p:cNvPr>
          <p:cNvSpPr>
            <a:spLocks noGrp="1"/>
          </p:cNvSpPr>
          <p:nvPr>
            <p:ph type="title"/>
          </p:nvPr>
        </p:nvSpPr>
        <p:spPr/>
        <p:txBody>
          <a:bodyPr/>
          <a:lstStyle/>
          <a:p>
            <a:r>
              <a:rPr lang="tr-TR" dirty="0"/>
              <a:t>Web Site </a:t>
            </a:r>
            <a:r>
              <a:rPr lang="tr-TR" dirty="0" err="1"/>
              <a:t>Arayüzleri</a:t>
            </a:r>
            <a:endParaRPr lang="tr-TR" dirty="0"/>
          </a:p>
        </p:txBody>
      </p:sp>
      <p:sp>
        <p:nvSpPr>
          <p:cNvPr id="4" name="İçerik Yer Tutucusu 3">
            <a:extLst>
              <a:ext uri="{FF2B5EF4-FFF2-40B4-BE49-F238E27FC236}">
                <a16:creationId xmlns:a16="http://schemas.microsoft.com/office/drawing/2014/main" id="{23E6815C-DA99-4FE5-AE20-7446683391CF}"/>
              </a:ext>
            </a:extLst>
          </p:cNvPr>
          <p:cNvSpPr>
            <a:spLocks noGrp="1"/>
          </p:cNvSpPr>
          <p:nvPr>
            <p:ph sz="half" idx="2"/>
          </p:nvPr>
        </p:nvSpPr>
        <p:spPr>
          <a:xfrm>
            <a:off x="7190747" y="2456268"/>
            <a:ext cx="4313864" cy="3777622"/>
          </a:xfrm>
        </p:spPr>
        <p:txBody>
          <a:bodyPr/>
          <a:lstStyle/>
          <a:p>
            <a:r>
              <a:rPr lang="tr-TR" dirty="0"/>
              <a:t>Giriş Yap Sayfası</a:t>
            </a:r>
          </a:p>
          <a:p>
            <a:r>
              <a:rPr lang="tr-TR" dirty="0"/>
              <a:t>Sitemize üye olduktan sonra üye bilgileriyle giriş yaparak sitemizin ilan formlarını doldurabilir ve ilan verebilirsiniz.</a:t>
            </a:r>
          </a:p>
        </p:txBody>
      </p:sp>
      <p:sp>
        <p:nvSpPr>
          <p:cNvPr id="5" name="Slayt Numarası Yer Tutucusu 4">
            <a:extLst>
              <a:ext uri="{FF2B5EF4-FFF2-40B4-BE49-F238E27FC236}">
                <a16:creationId xmlns:a16="http://schemas.microsoft.com/office/drawing/2014/main" id="{E62EBE36-C331-45B3-A1F5-9AF6E498D81C}"/>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9" name="İçerik Yer Tutucusu 8">
            <a:extLst>
              <a:ext uri="{FF2B5EF4-FFF2-40B4-BE49-F238E27FC236}">
                <a16:creationId xmlns:a16="http://schemas.microsoft.com/office/drawing/2014/main" id="{C2E8C42F-05B5-4225-9F9A-81FB211C72F7}"/>
              </a:ext>
            </a:extLst>
          </p:cNvPr>
          <p:cNvPicPr>
            <a:picLocks noGrp="1" noChangeAspect="1"/>
          </p:cNvPicPr>
          <p:nvPr>
            <p:ph sz="half" idx="1"/>
          </p:nvPr>
        </p:nvPicPr>
        <p:blipFill>
          <a:blip r:embed="rId2"/>
          <a:stretch>
            <a:fillRect/>
          </a:stretch>
        </p:blipFill>
        <p:spPr>
          <a:xfrm>
            <a:off x="1650241" y="1905000"/>
            <a:ext cx="4958641" cy="3258122"/>
          </a:xfrm>
        </p:spPr>
      </p:pic>
      <p:sp>
        <p:nvSpPr>
          <p:cNvPr id="10" name="Metin kutusu 9">
            <a:extLst>
              <a:ext uri="{FF2B5EF4-FFF2-40B4-BE49-F238E27FC236}">
                <a16:creationId xmlns:a16="http://schemas.microsoft.com/office/drawing/2014/main" id="{A0DC58CE-54C2-46E1-AB69-79B087C5BCC4}"/>
              </a:ext>
            </a:extLst>
          </p:cNvPr>
          <p:cNvSpPr txBox="1"/>
          <p:nvPr/>
        </p:nvSpPr>
        <p:spPr>
          <a:xfrm>
            <a:off x="2592924" y="5406887"/>
            <a:ext cx="3392557" cy="523220"/>
          </a:xfrm>
          <a:prstGeom prst="rect">
            <a:avLst/>
          </a:prstGeom>
          <a:noFill/>
        </p:spPr>
        <p:txBody>
          <a:bodyPr wrap="square" rtlCol="0">
            <a:spAutoFit/>
          </a:bodyPr>
          <a:lstStyle/>
          <a:p>
            <a:r>
              <a:rPr lang="tr-TR" sz="1400" b="1" dirty="0"/>
              <a:t>Şekil 6</a:t>
            </a:r>
            <a:r>
              <a:rPr lang="tr-TR" sz="1400" dirty="0"/>
              <a:t>. Giriş Yap Sayfası</a:t>
            </a:r>
          </a:p>
          <a:p>
            <a:endParaRPr lang="tr-TR" sz="1400" dirty="0"/>
          </a:p>
        </p:txBody>
      </p:sp>
    </p:spTree>
    <p:extLst>
      <p:ext uri="{BB962C8B-B14F-4D97-AF65-F5344CB8AC3E}">
        <p14:creationId xmlns:p14="http://schemas.microsoft.com/office/powerpoint/2010/main" val="68447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663B1-4C2F-40BE-B75F-1E607E8E2877}"/>
              </a:ext>
            </a:extLst>
          </p:cNvPr>
          <p:cNvSpPr>
            <a:spLocks noGrp="1"/>
          </p:cNvSpPr>
          <p:nvPr>
            <p:ph type="title"/>
          </p:nvPr>
        </p:nvSpPr>
        <p:spPr/>
        <p:txBody>
          <a:bodyPr/>
          <a:lstStyle/>
          <a:p>
            <a:r>
              <a:rPr lang="tr-TR" dirty="0"/>
              <a:t>Web Site </a:t>
            </a:r>
            <a:r>
              <a:rPr lang="tr-TR" dirty="0" err="1"/>
              <a:t>Arayüzleri</a:t>
            </a:r>
            <a:endParaRPr lang="tr-TR" dirty="0"/>
          </a:p>
        </p:txBody>
      </p:sp>
      <p:sp>
        <p:nvSpPr>
          <p:cNvPr id="4" name="İçerik Yer Tutucusu 3">
            <a:extLst>
              <a:ext uri="{FF2B5EF4-FFF2-40B4-BE49-F238E27FC236}">
                <a16:creationId xmlns:a16="http://schemas.microsoft.com/office/drawing/2014/main" id="{23E6815C-DA99-4FE5-AE20-7446683391CF}"/>
              </a:ext>
            </a:extLst>
          </p:cNvPr>
          <p:cNvSpPr>
            <a:spLocks noGrp="1"/>
          </p:cNvSpPr>
          <p:nvPr>
            <p:ph sz="half" idx="2"/>
          </p:nvPr>
        </p:nvSpPr>
        <p:spPr>
          <a:xfrm>
            <a:off x="7190747" y="2456268"/>
            <a:ext cx="4313864" cy="3777622"/>
          </a:xfrm>
        </p:spPr>
        <p:txBody>
          <a:bodyPr/>
          <a:lstStyle/>
          <a:p>
            <a:r>
              <a:rPr lang="tr-TR" dirty="0"/>
              <a:t>Ev Arkadaşı Bul Sayfası</a:t>
            </a:r>
          </a:p>
          <a:p>
            <a:r>
              <a:rPr lang="tr-TR" dirty="0"/>
              <a:t>Üyelerin ev bulması için ilan verdikleri sayfadır. Verilen bu ilanlar yardımıyla evi olan ve evini paylaşmak için öğrenci arayanlar ilan verenlere ulaşabilmektedir.</a:t>
            </a:r>
          </a:p>
        </p:txBody>
      </p:sp>
      <p:sp>
        <p:nvSpPr>
          <p:cNvPr id="5" name="Slayt Numarası Yer Tutucusu 4">
            <a:extLst>
              <a:ext uri="{FF2B5EF4-FFF2-40B4-BE49-F238E27FC236}">
                <a16:creationId xmlns:a16="http://schemas.microsoft.com/office/drawing/2014/main" id="{E62EBE36-C331-45B3-A1F5-9AF6E498D81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0" name="Metin kutusu 9">
            <a:extLst>
              <a:ext uri="{FF2B5EF4-FFF2-40B4-BE49-F238E27FC236}">
                <a16:creationId xmlns:a16="http://schemas.microsoft.com/office/drawing/2014/main" id="{A0DC58CE-54C2-46E1-AB69-79B087C5BCC4}"/>
              </a:ext>
            </a:extLst>
          </p:cNvPr>
          <p:cNvSpPr txBox="1"/>
          <p:nvPr/>
        </p:nvSpPr>
        <p:spPr>
          <a:xfrm>
            <a:off x="2601418" y="5261113"/>
            <a:ext cx="2787459" cy="523220"/>
          </a:xfrm>
          <a:prstGeom prst="rect">
            <a:avLst/>
          </a:prstGeom>
          <a:noFill/>
        </p:spPr>
        <p:txBody>
          <a:bodyPr wrap="square" rtlCol="0">
            <a:spAutoFit/>
          </a:bodyPr>
          <a:lstStyle/>
          <a:p>
            <a:r>
              <a:rPr lang="tr-TR" sz="1400" b="1" dirty="0"/>
              <a:t>Şekil 7</a:t>
            </a:r>
            <a:r>
              <a:rPr lang="tr-TR" sz="1400" dirty="0"/>
              <a:t>. Ev Arkadaşı Bul Sayfası</a:t>
            </a:r>
          </a:p>
          <a:p>
            <a:endParaRPr lang="tr-TR" sz="1400" dirty="0"/>
          </a:p>
        </p:txBody>
      </p:sp>
      <p:pic>
        <p:nvPicPr>
          <p:cNvPr id="8" name="İçerik Yer Tutucusu 7">
            <a:extLst>
              <a:ext uri="{FF2B5EF4-FFF2-40B4-BE49-F238E27FC236}">
                <a16:creationId xmlns:a16="http://schemas.microsoft.com/office/drawing/2014/main" id="{89F62C19-1D63-4DD6-9812-C02B7AA5435D}"/>
              </a:ext>
            </a:extLst>
          </p:cNvPr>
          <p:cNvPicPr>
            <a:picLocks noGrp="1" noChangeAspect="1"/>
          </p:cNvPicPr>
          <p:nvPr>
            <p:ph sz="half" idx="1"/>
          </p:nvPr>
        </p:nvPicPr>
        <p:blipFill>
          <a:blip r:embed="rId2"/>
          <a:stretch>
            <a:fillRect/>
          </a:stretch>
        </p:blipFill>
        <p:spPr>
          <a:xfrm>
            <a:off x="1404730" y="1904999"/>
            <a:ext cx="5180837" cy="3191057"/>
          </a:xfrm>
        </p:spPr>
      </p:pic>
    </p:spTree>
    <p:extLst>
      <p:ext uri="{BB962C8B-B14F-4D97-AF65-F5344CB8AC3E}">
        <p14:creationId xmlns:p14="http://schemas.microsoft.com/office/powerpoint/2010/main" val="2608394154"/>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3272</TotalTime>
  <Words>1129</Words>
  <Application>Microsoft Office PowerPoint</Application>
  <PresentationFormat>Geniş ekran</PresentationFormat>
  <Paragraphs>162</Paragraphs>
  <Slides>36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36</vt:i4>
      </vt:variant>
    </vt:vector>
  </HeadingPairs>
  <TitlesOfParts>
    <vt:vector size="41" baseType="lpstr">
      <vt:lpstr>Arial</vt:lpstr>
      <vt:lpstr>Calibri</vt:lpstr>
      <vt:lpstr>Century Gothic</vt:lpstr>
      <vt:lpstr>Wingdings 3</vt:lpstr>
      <vt:lpstr>Duman</vt:lpstr>
      <vt:lpstr>Web Site ile Öğrencilerin Apart, Yurt ve Ev Bulması</vt:lpstr>
      <vt:lpstr>İçindekiler</vt:lpstr>
      <vt:lpstr>Web Site Arayüzleri</vt:lpstr>
      <vt:lpstr>Web Site Arayüzleri</vt:lpstr>
      <vt:lpstr>Web Site Arayüzleri</vt:lpstr>
      <vt:lpstr>Web Site Arayüzleri</vt:lpstr>
      <vt:lpstr>Web Site Arayüzleri</vt:lpstr>
      <vt:lpstr>Web Site Arayüzleri</vt:lpstr>
      <vt:lpstr>Web Site Arayüzleri</vt:lpstr>
      <vt:lpstr>Web Site Arayüzleri</vt:lpstr>
      <vt:lpstr>Web Site Arayüzleri</vt:lpstr>
      <vt:lpstr>Web Site Arayüzleri</vt:lpstr>
      <vt:lpstr>Web Site Arayüzleri</vt:lpstr>
      <vt:lpstr>Yönetim Paneli</vt:lpstr>
      <vt:lpstr>Yönetim Paneli</vt:lpstr>
      <vt:lpstr>Yönetim Paneli</vt:lpstr>
      <vt:lpstr>Yönetim Paneli</vt:lpstr>
      <vt:lpstr>Yönetim Paneli</vt:lpstr>
      <vt:lpstr>Yönetim Paneli</vt:lpstr>
      <vt:lpstr>Yönetim Paneli</vt:lpstr>
      <vt:lpstr>Yönetim Paneli</vt:lpstr>
      <vt:lpstr>Yönetim Paneli</vt:lpstr>
      <vt:lpstr>Yönetim Paneli</vt:lpstr>
      <vt:lpstr>Yönetim Paneli</vt:lpstr>
      <vt:lpstr>Yönetim Paneli</vt:lpstr>
      <vt:lpstr>Veri Tabanı</vt:lpstr>
      <vt:lpstr>Temel Kodlar</vt:lpstr>
      <vt:lpstr>Temel Kodlar</vt:lpstr>
      <vt:lpstr>Temel Kodlar</vt:lpstr>
      <vt:lpstr>Temel Kodlar</vt:lpstr>
      <vt:lpstr>Temel Kodlar</vt:lpstr>
      <vt:lpstr>Temel Kodlar</vt:lpstr>
      <vt:lpstr>Temel Kodlar</vt:lpstr>
      <vt:lpstr>Temel Kodlar</vt:lpstr>
      <vt:lpstr>Temel Kodlar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Samet</cp:lastModifiedBy>
  <cp:revision>90</cp:revision>
  <dcterms:created xsi:type="dcterms:W3CDTF">2020-04-15T07:57:29Z</dcterms:created>
  <dcterms:modified xsi:type="dcterms:W3CDTF">2021-01-21T13:39:44Z</dcterms:modified>
</cp:coreProperties>
</file>